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jK/IjEJReQeRhI9tg6LoaD2E3z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BA3A6A-71BC-4257-A052-A2F500CFB890}">
  <a:tblStyle styleId="{13BA3A6A-71BC-4257-A052-A2F500CFB89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F236E90-F324-458A-98A6-766A88E39C4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7c35eb82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227c35eb82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02a732e6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g2102a732e6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02a732e6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102a732e6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02a732e6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2102a732e6d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02a732e6d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2102a732e6d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f059560b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20f059560bb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f0f724fa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20f0f724fa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0f0f724fa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20f0f724fa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f0f724fa4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20f0f724fa4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f0f724fa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20f0f724fa4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f0f724fa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20f0f724fa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35b7475d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2235b7475d1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35b7475d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2235b7475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02a732e6d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2102a732e6d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102a732e6d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2102a732e6d_0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5"/>
          <p:cNvSpPr txBox="1"/>
          <p:nvPr>
            <p:ph type="ctrTitle"/>
          </p:nvPr>
        </p:nvSpPr>
        <p:spPr>
          <a:xfrm>
            <a:off x="1066800" y="2606040"/>
            <a:ext cx="10058400" cy="2743200"/>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chemeClr val="dk1"/>
              </a:buClr>
              <a:buSzPts val="6800"/>
              <a:buFont typeface="Cambria"/>
              <a:buNone/>
              <a:defRPr sz="6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5"/>
          <p:cNvSpPr txBox="1"/>
          <p:nvPr>
            <p:ph idx="1" type="subTitle"/>
          </p:nvPr>
        </p:nvSpPr>
        <p:spPr>
          <a:xfrm>
            <a:off x="1066800" y="5360437"/>
            <a:ext cx="10058400" cy="3657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2000"/>
              <a:buNone/>
              <a:defRPr b="1" sz="2000" cap="none">
                <a:solidFill>
                  <a:srgbClr val="7E3D1E"/>
                </a:solidFill>
              </a:defRPr>
            </a:lvl1pPr>
            <a:lvl2pPr lvl="1" algn="ctr">
              <a:lnSpc>
                <a:spcPct val="90000"/>
              </a:lnSpc>
              <a:spcBef>
                <a:spcPts val="10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800"/>
              </a:spcBef>
              <a:spcAft>
                <a:spcPts val="0"/>
              </a:spcAft>
              <a:buSzPts val="1600"/>
              <a:buNone/>
              <a:defRPr sz="1600"/>
            </a:lvl5pPr>
            <a:lvl6pPr lvl="5" algn="ctr">
              <a:lnSpc>
                <a:spcPct val="90000"/>
              </a:lnSpc>
              <a:spcBef>
                <a:spcPts val="800"/>
              </a:spcBef>
              <a:spcAft>
                <a:spcPts val="0"/>
              </a:spcAft>
              <a:buSzPts val="1600"/>
              <a:buNone/>
              <a:defRPr sz="1600"/>
            </a:lvl6pPr>
            <a:lvl7pPr lvl="6" algn="ctr">
              <a:lnSpc>
                <a:spcPct val="90000"/>
              </a:lnSpc>
              <a:spcBef>
                <a:spcPts val="800"/>
              </a:spcBef>
              <a:spcAft>
                <a:spcPts val="0"/>
              </a:spcAft>
              <a:buSzPts val="1600"/>
              <a:buNone/>
              <a:defRPr sz="1600"/>
            </a:lvl7pPr>
            <a:lvl8pPr lvl="7" algn="ctr">
              <a:lnSpc>
                <a:spcPct val="90000"/>
              </a:lnSpc>
              <a:spcBef>
                <a:spcPts val="800"/>
              </a:spcBef>
              <a:spcAft>
                <a:spcPts val="0"/>
              </a:spcAft>
              <a:buSzPts val="1600"/>
              <a:buNone/>
              <a:defRPr sz="1600"/>
            </a:lvl8pPr>
            <a:lvl9pPr lvl="8" algn="ctr">
              <a:lnSpc>
                <a:spcPct val="90000"/>
              </a:lnSpc>
              <a:spcBef>
                <a:spcPts val="800"/>
              </a:spcBef>
              <a:spcAft>
                <a:spcPts val="0"/>
              </a:spcAft>
              <a:buSzPts val="1600"/>
              <a:buNone/>
              <a:defRPr sz="1600"/>
            </a:lvl9pPr>
          </a:lstStyle>
          <a:p/>
        </p:txBody>
      </p:sp>
      <p:sp>
        <p:nvSpPr>
          <p:cNvPr id="15" name="Google Shape;15;p35"/>
          <p:cNvSpPr/>
          <p:nvPr/>
        </p:nvSpPr>
        <p:spPr>
          <a:xfrm>
            <a:off x="0" y="5888736"/>
            <a:ext cx="12192000" cy="109728"/>
          </a:xfrm>
          <a:prstGeom prst="rect">
            <a:avLst/>
          </a:prstGeom>
          <a:solidFill>
            <a:schemeClr val="accent1"/>
          </a:solidFill>
          <a:ln>
            <a:noFill/>
          </a:ln>
          <a:effectLst>
            <a:outerShdw blurRad="25400" rotWithShape="0" algn="t" dir="5400000" dist="25400">
              <a:schemeClr val="l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44"/>
          <p:cNvSpPr txBox="1"/>
          <p:nvPr>
            <p:ph type="title"/>
          </p:nvPr>
        </p:nvSpPr>
        <p:spPr>
          <a:xfrm rot="5400000">
            <a:off x="7430116" y="2477115"/>
            <a:ext cx="5561369"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4"/>
          <p:cNvSpPr txBox="1"/>
          <p:nvPr>
            <p:ph idx="1" type="body"/>
          </p:nvPr>
        </p:nvSpPr>
        <p:spPr>
          <a:xfrm rot="5400000">
            <a:off x="2446635" y="-769005"/>
            <a:ext cx="5561370" cy="78638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75" name="Google Shape;75;p44"/>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6"/>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6"/>
          <p:cNvSpPr txBox="1"/>
          <p:nvPr>
            <p:ph idx="1" type="body"/>
          </p:nvPr>
        </p:nvSpPr>
        <p:spPr>
          <a:xfrm>
            <a:off x="1295400" y="1828800"/>
            <a:ext cx="9601200"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19" name="Google Shape;19;p36"/>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6"/>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6"/>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7"/>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7"/>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7"/>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7"/>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7" name="Shape 27"/>
        <p:cNvGrpSpPr/>
        <p:nvPr/>
      </p:nvGrpSpPr>
      <p:grpSpPr>
        <a:xfrm>
          <a:off x="0" y="0"/>
          <a:ext cx="0" cy="0"/>
          <a:chOff x="0" y="0"/>
          <a:chExt cx="0" cy="0"/>
        </a:xfrm>
      </p:grpSpPr>
      <p:sp>
        <p:nvSpPr>
          <p:cNvPr id="28" name="Google Shape;28;p38"/>
          <p:cNvSpPr txBox="1"/>
          <p:nvPr>
            <p:ph type="title"/>
          </p:nvPr>
        </p:nvSpPr>
        <p:spPr>
          <a:xfrm>
            <a:off x="1066800" y="1565829"/>
            <a:ext cx="5943600" cy="4114800"/>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chemeClr val="accent1"/>
              </a:buClr>
              <a:buSzPts val="5400"/>
              <a:buFont typeface="Cambria"/>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8"/>
          <p:cNvSpPr txBox="1"/>
          <p:nvPr>
            <p:ph idx="1" type="body"/>
          </p:nvPr>
        </p:nvSpPr>
        <p:spPr>
          <a:xfrm>
            <a:off x="1066801" y="5682343"/>
            <a:ext cx="5943600" cy="4105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2200"/>
              <a:buNone/>
              <a:defRPr b="1" sz="2200" cap="none"/>
            </a:lvl1pPr>
            <a:lvl2pPr indent="-228600" lvl="1" marL="914400" algn="l">
              <a:lnSpc>
                <a:spcPct val="90000"/>
              </a:lnSpc>
              <a:spcBef>
                <a:spcPts val="1000"/>
              </a:spcBef>
              <a:spcAft>
                <a:spcPts val="0"/>
              </a:spcAft>
              <a:buSzPts val="2000"/>
              <a:buNone/>
              <a:defRPr sz="2000"/>
            </a:lvl2pPr>
            <a:lvl3pPr indent="-228600" lvl="2" marL="1371600" algn="l">
              <a:lnSpc>
                <a:spcPct val="90000"/>
              </a:lnSpc>
              <a:spcBef>
                <a:spcPts val="800"/>
              </a:spcBef>
              <a:spcAft>
                <a:spcPts val="0"/>
              </a:spcAft>
              <a:buSzPts val="1800"/>
              <a:buNone/>
              <a:defRPr sz="1800"/>
            </a:lvl3pPr>
            <a:lvl4pPr indent="-228600" lvl="3" marL="1828800" algn="l">
              <a:lnSpc>
                <a:spcPct val="90000"/>
              </a:lnSpc>
              <a:spcBef>
                <a:spcPts val="800"/>
              </a:spcBef>
              <a:spcAft>
                <a:spcPts val="0"/>
              </a:spcAft>
              <a:buSzPts val="1600"/>
              <a:buNone/>
              <a:defRPr sz="1600"/>
            </a:lvl4pPr>
            <a:lvl5pPr indent="-228600" lvl="4" marL="2286000" algn="l">
              <a:lnSpc>
                <a:spcPct val="90000"/>
              </a:lnSpc>
              <a:spcBef>
                <a:spcPts val="800"/>
              </a:spcBef>
              <a:spcAft>
                <a:spcPts val="0"/>
              </a:spcAft>
              <a:buSzPts val="1600"/>
              <a:buNone/>
              <a:defRPr sz="1600"/>
            </a:lvl5pPr>
            <a:lvl6pPr indent="-228600" lvl="5" marL="2743200" algn="l">
              <a:lnSpc>
                <a:spcPct val="90000"/>
              </a:lnSpc>
              <a:spcBef>
                <a:spcPts val="800"/>
              </a:spcBef>
              <a:spcAft>
                <a:spcPts val="0"/>
              </a:spcAft>
              <a:buSzPts val="1600"/>
              <a:buNone/>
              <a:defRPr sz="1600"/>
            </a:lvl6pPr>
            <a:lvl7pPr indent="-228600" lvl="6" marL="3200400" algn="l">
              <a:lnSpc>
                <a:spcPct val="90000"/>
              </a:lnSpc>
              <a:spcBef>
                <a:spcPts val="800"/>
              </a:spcBef>
              <a:spcAft>
                <a:spcPts val="0"/>
              </a:spcAft>
              <a:buSzPts val="1600"/>
              <a:buNone/>
              <a:defRPr sz="1600"/>
            </a:lvl7pPr>
            <a:lvl8pPr indent="-228600" lvl="7" marL="3657600" algn="l">
              <a:lnSpc>
                <a:spcPct val="90000"/>
              </a:lnSpc>
              <a:spcBef>
                <a:spcPts val="800"/>
              </a:spcBef>
              <a:spcAft>
                <a:spcPts val="0"/>
              </a:spcAft>
              <a:buSzPts val="1600"/>
              <a:buNone/>
              <a:defRPr sz="1600"/>
            </a:lvl8pPr>
            <a:lvl9pPr indent="-228600" lvl="8" marL="4114800" algn="l">
              <a:lnSpc>
                <a:spcPct val="90000"/>
              </a:lnSpc>
              <a:spcBef>
                <a:spcPts val="800"/>
              </a:spcBef>
              <a:spcAft>
                <a:spcPts val="0"/>
              </a:spcAft>
              <a:buSzPts val="1600"/>
              <a:buNone/>
              <a:defRPr sz="1600"/>
            </a:lvl9pPr>
          </a:lstStyle>
          <a:p/>
        </p:txBody>
      </p:sp>
      <p:sp>
        <p:nvSpPr>
          <p:cNvPr id="30" name="Google Shape;30;p38"/>
          <p:cNvSpPr/>
          <p:nvPr/>
        </p:nvSpPr>
        <p:spPr>
          <a:xfrm>
            <a:off x="7707084" y="0"/>
            <a:ext cx="54864"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pic>
        <p:nvPicPr>
          <p:cNvPr id="31" name="Google Shape;31;p38"/>
          <p:cNvPicPr preferRelativeResize="0"/>
          <p:nvPr/>
        </p:nvPicPr>
        <p:blipFill rotWithShape="1">
          <a:blip r:embed="rId2">
            <a:alphaModFix/>
          </a:blip>
          <a:srcRect b="0" l="0" r="0" t="0"/>
          <a:stretch/>
        </p:blipFill>
        <p:spPr>
          <a:xfrm>
            <a:off x="7761948" y="283"/>
            <a:ext cx="4427508" cy="68562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39"/>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9"/>
          <p:cNvSpPr txBox="1"/>
          <p:nvPr>
            <p:ph idx="1" type="body"/>
          </p:nvPr>
        </p:nvSpPr>
        <p:spPr>
          <a:xfrm>
            <a:off x="1295400" y="1825625"/>
            <a:ext cx="4724400" cy="411797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228600" lvl="8" marL="4114800" algn="l">
              <a:lnSpc>
                <a:spcPct val="90000"/>
              </a:lnSpc>
              <a:spcBef>
                <a:spcPts val="800"/>
              </a:spcBef>
              <a:spcAft>
                <a:spcPts val="0"/>
              </a:spcAft>
              <a:buSzPts val="1800"/>
              <a:buNone/>
              <a:defRPr sz="1800"/>
            </a:lvl9pPr>
          </a:lstStyle>
          <a:p/>
        </p:txBody>
      </p:sp>
      <p:sp>
        <p:nvSpPr>
          <p:cNvPr id="35" name="Google Shape;35;p39"/>
          <p:cNvSpPr txBox="1"/>
          <p:nvPr>
            <p:ph idx="2" type="body"/>
          </p:nvPr>
        </p:nvSpPr>
        <p:spPr>
          <a:xfrm>
            <a:off x="6172199" y="1825625"/>
            <a:ext cx="4724400" cy="411797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228600" lvl="8" marL="4114800" algn="l">
              <a:lnSpc>
                <a:spcPct val="90000"/>
              </a:lnSpc>
              <a:spcBef>
                <a:spcPts val="800"/>
              </a:spcBef>
              <a:spcAft>
                <a:spcPts val="0"/>
              </a:spcAft>
              <a:buSzPts val="1800"/>
              <a:buNone/>
              <a:defRPr sz="1800"/>
            </a:lvl9pPr>
          </a:lstStyle>
          <a:p/>
        </p:txBody>
      </p:sp>
      <p:sp>
        <p:nvSpPr>
          <p:cNvPr id="36" name="Google Shape;36;p39"/>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9"/>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9"/>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40"/>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0"/>
          <p:cNvSpPr txBox="1"/>
          <p:nvPr>
            <p:ph idx="1" type="body"/>
          </p:nvPr>
        </p:nvSpPr>
        <p:spPr>
          <a:xfrm>
            <a:off x="1295400" y="1828800"/>
            <a:ext cx="4727448" cy="6413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b="1" sz="2000" cap="none"/>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42" name="Google Shape;42;p40"/>
          <p:cNvSpPr txBox="1"/>
          <p:nvPr>
            <p:ph idx="2" type="body"/>
          </p:nvPr>
        </p:nvSpPr>
        <p:spPr>
          <a:xfrm>
            <a:off x="1295400" y="2470151"/>
            <a:ext cx="4727448" cy="347345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228600" lvl="8" marL="4114800" algn="l">
              <a:lnSpc>
                <a:spcPct val="90000"/>
              </a:lnSpc>
              <a:spcBef>
                <a:spcPts val="800"/>
              </a:spcBef>
              <a:spcAft>
                <a:spcPts val="0"/>
              </a:spcAft>
              <a:buSzPts val="1600"/>
              <a:buNone/>
              <a:defRPr sz="1600"/>
            </a:lvl9pPr>
          </a:lstStyle>
          <a:p/>
        </p:txBody>
      </p:sp>
      <p:sp>
        <p:nvSpPr>
          <p:cNvPr id="43" name="Google Shape;43;p40"/>
          <p:cNvSpPr txBox="1"/>
          <p:nvPr>
            <p:ph idx="3" type="body"/>
          </p:nvPr>
        </p:nvSpPr>
        <p:spPr>
          <a:xfrm>
            <a:off x="6167628" y="1828800"/>
            <a:ext cx="4727448" cy="6413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b="1" sz="2000" cap="none"/>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44" name="Google Shape;44;p40"/>
          <p:cNvSpPr txBox="1"/>
          <p:nvPr>
            <p:ph idx="4" type="body"/>
          </p:nvPr>
        </p:nvSpPr>
        <p:spPr>
          <a:xfrm>
            <a:off x="6169152" y="2470151"/>
            <a:ext cx="4727448" cy="347345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228600" lvl="8" marL="4114800" algn="l">
              <a:lnSpc>
                <a:spcPct val="90000"/>
              </a:lnSpc>
              <a:spcBef>
                <a:spcPts val="800"/>
              </a:spcBef>
              <a:spcAft>
                <a:spcPts val="0"/>
              </a:spcAft>
              <a:buSzPts val="1600"/>
              <a:buNone/>
              <a:defRPr sz="1600"/>
            </a:lvl9pPr>
          </a:lstStyle>
          <a:p/>
        </p:txBody>
      </p:sp>
      <p:sp>
        <p:nvSpPr>
          <p:cNvPr id="45" name="Google Shape;45;p40"/>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0"/>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0"/>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8" name="Shape 48"/>
        <p:cNvGrpSpPr/>
        <p:nvPr/>
      </p:nvGrpSpPr>
      <p:grpSpPr>
        <a:xfrm>
          <a:off x="0" y="0"/>
          <a:ext cx="0" cy="0"/>
          <a:chOff x="0" y="0"/>
          <a:chExt cx="0" cy="0"/>
        </a:xfrm>
      </p:grpSpPr>
      <p:pic>
        <p:nvPicPr>
          <p:cNvPr id="49" name="Google Shape;49;p41"/>
          <p:cNvPicPr preferRelativeResize="0"/>
          <p:nvPr/>
        </p:nvPicPr>
        <p:blipFill rotWithShape="1">
          <a:blip r:embed="rId2">
            <a:alphaModFix/>
          </a:blip>
          <a:srcRect b="0" l="0" r="0" t="0"/>
          <a:stretch/>
        </p:blipFill>
        <p:spPr>
          <a:xfrm>
            <a:off x="7766439" y="283"/>
            <a:ext cx="4435717" cy="6856286"/>
          </a:xfrm>
          <a:prstGeom prst="rect">
            <a:avLst/>
          </a:prstGeom>
          <a:noFill/>
          <a:ln>
            <a:noFill/>
          </a:ln>
        </p:spPr>
      </p:pic>
      <p:sp>
        <p:nvSpPr>
          <p:cNvPr id="50" name="Google Shape;50;p41"/>
          <p:cNvSpPr txBox="1"/>
          <p:nvPr>
            <p:ph type="title"/>
          </p:nvPr>
        </p:nvSpPr>
        <p:spPr>
          <a:xfrm>
            <a:off x="8229601" y="2514600"/>
            <a:ext cx="347472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E3D1E"/>
              </a:buClr>
              <a:buSzPts val="3200"/>
              <a:buFont typeface="Cambria"/>
              <a:buNone/>
              <a:defRPr sz="3200">
                <a:solidFill>
                  <a:srgbClr val="7E3D1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1"/>
          <p:cNvSpPr txBox="1"/>
          <p:nvPr>
            <p:ph idx="1" type="body"/>
          </p:nvPr>
        </p:nvSpPr>
        <p:spPr>
          <a:xfrm>
            <a:off x="790302" y="685800"/>
            <a:ext cx="6126480" cy="54864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55600" lvl="5" marL="2743200" algn="l">
              <a:lnSpc>
                <a:spcPct val="90000"/>
              </a:lnSpc>
              <a:spcBef>
                <a:spcPts val="800"/>
              </a:spcBef>
              <a:spcAft>
                <a:spcPts val="0"/>
              </a:spcAft>
              <a:buSzPts val="2000"/>
              <a:buChar char="•"/>
              <a:defRPr sz="2000"/>
            </a:lvl6pPr>
            <a:lvl7pPr indent="-355600" lvl="6" marL="3200400" algn="l">
              <a:lnSpc>
                <a:spcPct val="90000"/>
              </a:lnSpc>
              <a:spcBef>
                <a:spcPts val="800"/>
              </a:spcBef>
              <a:spcAft>
                <a:spcPts val="0"/>
              </a:spcAft>
              <a:buSzPts val="2000"/>
              <a:buChar char="•"/>
              <a:defRPr sz="2000"/>
            </a:lvl7pPr>
            <a:lvl8pPr indent="-355600" lvl="7" marL="3657600" algn="l">
              <a:lnSpc>
                <a:spcPct val="90000"/>
              </a:lnSpc>
              <a:spcBef>
                <a:spcPts val="800"/>
              </a:spcBef>
              <a:spcAft>
                <a:spcPts val="0"/>
              </a:spcAft>
              <a:buSzPts val="2000"/>
              <a:buChar char="•"/>
              <a:defRPr sz="2000"/>
            </a:lvl8pPr>
            <a:lvl9pPr indent="-228600" lvl="8" marL="4114800" algn="l">
              <a:lnSpc>
                <a:spcPct val="90000"/>
              </a:lnSpc>
              <a:spcBef>
                <a:spcPts val="800"/>
              </a:spcBef>
              <a:spcAft>
                <a:spcPts val="0"/>
              </a:spcAft>
              <a:buSzPts val="2000"/>
              <a:buNone/>
              <a:defRPr sz="2000"/>
            </a:lvl9pPr>
          </a:lstStyle>
          <a:p/>
        </p:txBody>
      </p:sp>
      <p:sp>
        <p:nvSpPr>
          <p:cNvPr id="52" name="Google Shape;52;p41"/>
          <p:cNvSpPr txBox="1"/>
          <p:nvPr>
            <p:ph idx="2" type="body"/>
          </p:nvPr>
        </p:nvSpPr>
        <p:spPr>
          <a:xfrm>
            <a:off x="8229600" y="4343400"/>
            <a:ext cx="347472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SzPts val="1800"/>
              <a:buNone/>
              <a:defRPr sz="18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53" name="Google Shape;53;p41"/>
          <p:cNvSpPr/>
          <p:nvPr/>
        </p:nvSpPr>
        <p:spPr>
          <a:xfrm>
            <a:off x="7711702" y="0"/>
            <a:ext cx="54864"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54" name="Google Shape;54;p41"/>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1"/>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1"/>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57" name="Shape 57"/>
        <p:cNvGrpSpPr/>
        <p:nvPr/>
      </p:nvGrpSpPr>
      <p:grpSpPr>
        <a:xfrm>
          <a:off x="0" y="0"/>
          <a:ext cx="0" cy="0"/>
          <a:chOff x="0" y="0"/>
          <a:chExt cx="0" cy="0"/>
        </a:xfrm>
      </p:grpSpPr>
      <p:pic>
        <p:nvPicPr>
          <p:cNvPr id="58" name="Google Shape;58;p42"/>
          <p:cNvPicPr preferRelativeResize="0"/>
          <p:nvPr/>
        </p:nvPicPr>
        <p:blipFill rotWithShape="1">
          <a:blip r:embed="rId2">
            <a:alphaModFix/>
          </a:blip>
          <a:srcRect b="0" l="0" r="0" t="0"/>
          <a:stretch/>
        </p:blipFill>
        <p:spPr>
          <a:xfrm>
            <a:off x="7766439" y="283"/>
            <a:ext cx="4435717" cy="6856286"/>
          </a:xfrm>
          <a:prstGeom prst="rect">
            <a:avLst/>
          </a:prstGeom>
          <a:noFill/>
          <a:ln>
            <a:noFill/>
          </a:ln>
        </p:spPr>
      </p:pic>
      <p:sp>
        <p:nvSpPr>
          <p:cNvPr id="59" name="Google Shape;59;p42"/>
          <p:cNvSpPr txBox="1"/>
          <p:nvPr>
            <p:ph type="title"/>
          </p:nvPr>
        </p:nvSpPr>
        <p:spPr>
          <a:xfrm>
            <a:off x="8229600" y="2514600"/>
            <a:ext cx="347472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E3D1E"/>
              </a:buClr>
              <a:buSzPts val="3200"/>
              <a:buFont typeface="Cambria"/>
              <a:buNone/>
              <a:defRPr sz="3200">
                <a:solidFill>
                  <a:srgbClr val="7E3D1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descr="An empty placeholder to add an image. Click on the placeholder and select the image that you wish to add" id="60" name="Google Shape;60;p42"/>
          <p:cNvSpPr/>
          <p:nvPr>
            <p:ph idx="2" type="pic"/>
          </p:nvPr>
        </p:nvSpPr>
        <p:spPr>
          <a:xfrm>
            <a:off x="0" y="1325880"/>
            <a:ext cx="6858000" cy="4206240"/>
          </a:xfrm>
          <a:prstGeom prst="rect">
            <a:avLst/>
          </a:prstGeom>
          <a:solidFill>
            <a:schemeClr val="lt2"/>
          </a:solidFill>
          <a:ln>
            <a:noFill/>
          </a:ln>
          <a:effectLst>
            <a:outerShdw blurRad="63500" sx="101000" rotWithShape="0" algn="ctr" sy="101000">
              <a:srgbClr val="000000">
                <a:alpha val="13725"/>
              </a:srgbClr>
            </a:outerShdw>
          </a:effectLst>
        </p:spPr>
      </p:sp>
      <p:sp>
        <p:nvSpPr>
          <p:cNvPr id="61" name="Google Shape;61;p42"/>
          <p:cNvSpPr txBox="1"/>
          <p:nvPr>
            <p:ph idx="1" type="body"/>
          </p:nvPr>
        </p:nvSpPr>
        <p:spPr>
          <a:xfrm>
            <a:off x="8229600" y="4343400"/>
            <a:ext cx="347472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SzPts val="1800"/>
              <a:buNone/>
              <a:defRPr sz="18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62" name="Google Shape;62;p42"/>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2"/>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42"/>
          <p:cNvSpPr/>
          <p:nvPr/>
        </p:nvSpPr>
        <p:spPr>
          <a:xfrm>
            <a:off x="7711702" y="0"/>
            <a:ext cx="54864"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43"/>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3"/>
          <p:cNvSpPr txBox="1"/>
          <p:nvPr>
            <p:ph idx="1" type="body"/>
          </p:nvPr>
        </p:nvSpPr>
        <p:spPr>
          <a:xfrm rot="5400000">
            <a:off x="4038600" y="-914400"/>
            <a:ext cx="4114800"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69" name="Google Shape;69;p43"/>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accent1"/>
              </a:buClr>
              <a:buSzPts val="3200"/>
              <a:buFont typeface="Cambria"/>
              <a:buNone/>
              <a:defRPr b="1" i="0" sz="3200" u="none" cap="none" strike="noStrike">
                <a:solidFill>
                  <a:schemeClr val="accent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4"/>
          <p:cNvSpPr txBox="1"/>
          <p:nvPr>
            <p:ph idx="1" type="body"/>
          </p:nvPr>
        </p:nvSpPr>
        <p:spPr>
          <a:xfrm>
            <a:off x="1295400" y="1828800"/>
            <a:ext cx="9601200" cy="41148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800"/>
              </a:spcBef>
              <a:spcAft>
                <a:spcPts val="0"/>
              </a:spcAft>
              <a:buClr>
                <a:schemeClr val="accent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90000"/>
              </a:lnSpc>
              <a:spcBef>
                <a:spcPts val="1000"/>
              </a:spcBef>
              <a:spcAft>
                <a:spcPts val="0"/>
              </a:spcAft>
              <a:buClr>
                <a:schemeClr val="accent1"/>
              </a:buClr>
              <a:buSzPts val="1800"/>
              <a:buFont typeface="Arial"/>
              <a:buChar char="•"/>
              <a:defRPr b="0" i="0" sz="1800" u="none" cap="none" strike="noStrike">
                <a:solidFill>
                  <a:schemeClr val="dk1"/>
                </a:solidFill>
                <a:latin typeface="Cambria"/>
                <a:ea typeface="Cambria"/>
                <a:cs typeface="Cambria"/>
                <a:sym typeface="Cambria"/>
              </a:defRPr>
            </a:lvl2pPr>
            <a:lvl3pPr indent="-330200" lvl="2" marL="1371600" marR="0" rtl="0" algn="l">
              <a:lnSpc>
                <a:spcPct val="90000"/>
              </a:lnSpc>
              <a:spcBef>
                <a:spcPts val="800"/>
              </a:spcBef>
              <a:spcAft>
                <a:spcPts val="0"/>
              </a:spcAft>
              <a:buClr>
                <a:schemeClr val="accent1"/>
              </a:buClr>
              <a:buSzPts val="1600"/>
              <a:buFont typeface="Arial"/>
              <a:buChar char="•"/>
              <a:defRPr b="0" i="0" sz="1600" u="none" cap="none" strike="noStrike">
                <a:solidFill>
                  <a:schemeClr val="dk1"/>
                </a:solidFill>
                <a:latin typeface="Cambria"/>
                <a:ea typeface="Cambria"/>
                <a:cs typeface="Cambria"/>
                <a:sym typeface="Cambria"/>
              </a:defRPr>
            </a:lvl3pPr>
            <a:lvl4pPr indent="-317500" lvl="3" marL="18288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4pPr>
            <a:lvl5pPr indent="-317500" lvl="4" marL="22860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5pPr>
            <a:lvl6pPr indent="-317500" lvl="5" marL="27432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6pPr>
            <a:lvl7pPr indent="-317500" lvl="6" marL="32004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7pPr>
            <a:lvl8pPr indent="-317500" lvl="7" marL="36576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8pPr>
            <a:lvl9pPr indent="-228600" lvl="8" marL="4114800" marR="0" rtl="0" algn="l">
              <a:lnSpc>
                <a:spcPct val="90000"/>
              </a:lnSpc>
              <a:spcBef>
                <a:spcPts val="800"/>
              </a:spcBef>
              <a:spcAft>
                <a:spcPts val="0"/>
              </a:spcAft>
              <a:buClr>
                <a:schemeClr val="accent1"/>
              </a:buClr>
              <a:buSzPts val="1400"/>
              <a:buFont typeface="Arial"/>
              <a:buNone/>
              <a:defRPr b="0" i="0" sz="1400" u="none" cap="none" strike="noStrike">
                <a:solidFill>
                  <a:schemeClr val="dk1"/>
                </a:solidFill>
                <a:latin typeface="Cambria"/>
                <a:ea typeface="Cambria"/>
                <a:cs typeface="Cambria"/>
                <a:sym typeface="Cambria"/>
              </a:defRPr>
            </a:lvl9pPr>
          </a:lstStyle>
          <a:p/>
        </p:txBody>
      </p:sp>
      <p:sp>
        <p:nvSpPr>
          <p:cNvPr id="8" name="Google Shape;8;p34"/>
          <p:cNvSpPr txBox="1"/>
          <p:nvPr>
            <p:ph idx="11" type="ftr"/>
          </p:nvPr>
        </p:nvSpPr>
        <p:spPr>
          <a:xfrm>
            <a:off x="1295400" y="6419462"/>
            <a:ext cx="5181600" cy="2389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9pPr>
          </a:lstStyle>
          <a:p/>
        </p:txBody>
      </p:sp>
      <p:sp>
        <p:nvSpPr>
          <p:cNvPr id="9" name="Google Shape;9;p34"/>
          <p:cNvSpPr txBox="1"/>
          <p:nvPr>
            <p:ph idx="10" type="dt"/>
          </p:nvPr>
        </p:nvSpPr>
        <p:spPr>
          <a:xfrm>
            <a:off x="8556170" y="6419462"/>
            <a:ext cx="1351383" cy="23890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9pPr>
          </a:lstStyle>
          <a:p/>
        </p:txBody>
      </p:sp>
      <p:sp>
        <p:nvSpPr>
          <p:cNvPr id="10" name="Google Shape;10;p34"/>
          <p:cNvSpPr txBox="1"/>
          <p:nvPr>
            <p:ph idx="12" type="sldNum"/>
          </p:nvPr>
        </p:nvSpPr>
        <p:spPr>
          <a:xfrm>
            <a:off x="10198358" y="6419462"/>
            <a:ext cx="698241" cy="23890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514A4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34"/>
          <p:cNvSpPr/>
          <p:nvPr/>
        </p:nvSpPr>
        <p:spPr>
          <a:xfrm>
            <a:off x="0" y="6257036"/>
            <a:ext cx="12192000" cy="548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4.jp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4.jp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4.jp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50.png"/><Relationship Id="rId7"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type="ctrTitle"/>
          </p:nvPr>
        </p:nvSpPr>
        <p:spPr>
          <a:xfrm>
            <a:off x="1066800" y="4343396"/>
            <a:ext cx="10058400" cy="51786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Font typeface="Cambria"/>
              <a:buNone/>
            </a:pPr>
            <a:r>
              <a:rPr lang="en-US" sz="2800"/>
              <a:t>FINAL PROJECT IST 659</a:t>
            </a:r>
            <a:endParaRPr/>
          </a:p>
        </p:txBody>
      </p:sp>
      <p:sp>
        <p:nvSpPr>
          <p:cNvPr id="83" name="Google Shape;83;p1"/>
          <p:cNvSpPr txBox="1"/>
          <p:nvPr>
            <p:ph idx="1" type="subTitle"/>
          </p:nvPr>
        </p:nvSpPr>
        <p:spPr>
          <a:xfrm>
            <a:off x="1066800" y="4876856"/>
            <a:ext cx="10058400" cy="3657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a:t>3</a:t>
            </a:r>
            <a:r>
              <a:rPr lang="en-US">
                <a:solidFill>
                  <a:srgbClr val="7E3D1E"/>
                </a:solidFill>
              </a:rPr>
              <a:t>/28/2023</a:t>
            </a:r>
            <a:endParaRPr/>
          </a:p>
        </p:txBody>
      </p:sp>
      <p:graphicFrame>
        <p:nvGraphicFramePr>
          <p:cNvPr id="84" name="Google Shape;84;p1"/>
          <p:cNvGraphicFramePr/>
          <p:nvPr/>
        </p:nvGraphicFramePr>
        <p:xfrm>
          <a:off x="1178170" y="5251705"/>
          <a:ext cx="3000000" cy="3000000"/>
        </p:xfrm>
        <a:graphic>
          <a:graphicData uri="http://schemas.openxmlformats.org/drawingml/2006/table">
            <a:tbl>
              <a:tblPr>
                <a:noFill/>
                <a:tableStyleId>{13BA3A6A-71BC-4257-A052-A2F500CFB890}</a:tableStyleId>
              </a:tblPr>
              <a:tblGrid>
                <a:gridCol w="7445050"/>
              </a:tblGrid>
              <a:tr h="365775">
                <a:tc>
                  <a:txBody>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t>Team Name:  TAKE ME OUT TO THE BALLPARK!</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t>Team Members: Andrew Alford, Ryan Summers, Bill Steel</a:t>
                      </a:r>
                      <a:endParaRPr sz="1400" u="none" cap="none" strike="noStrike"/>
                    </a:p>
                  </a:txBody>
                  <a:tcPr marT="7625" marB="7625" marR="11425" marL="1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85" name="Google Shape;85;p1"/>
          <p:cNvSpPr txBox="1"/>
          <p:nvPr/>
        </p:nvSpPr>
        <p:spPr>
          <a:xfrm>
            <a:off x="1065339" y="246836"/>
            <a:ext cx="10058400" cy="517864"/>
          </a:xfrm>
          <a:prstGeom prst="rect">
            <a:avLst/>
          </a:prstGeom>
          <a:noFill/>
          <a:ln>
            <a:noFill/>
          </a:ln>
        </p:spPr>
        <p:txBody>
          <a:bodyPr anchorCtr="0" anchor="b" bIns="45700" lIns="91425" spcFirstLastPara="1" rIns="91425" wrap="square" tIns="45700">
            <a:normAutofit/>
          </a:bodyPr>
          <a:lstStyle/>
          <a:p>
            <a:pPr indent="0" lvl="0" marL="0" marR="0" rtl="0" algn="l">
              <a:lnSpc>
                <a:spcPct val="80000"/>
              </a:lnSpc>
              <a:spcBef>
                <a:spcPts val="0"/>
              </a:spcBef>
              <a:spcAft>
                <a:spcPts val="0"/>
              </a:spcAft>
              <a:buClr>
                <a:schemeClr val="dk1"/>
              </a:buClr>
              <a:buSzPts val="2800"/>
              <a:buFont typeface="Cambria"/>
              <a:buNone/>
            </a:pPr>
            <a:r>
              <a:rPr b="1" i="0" lang="en-US" sz="2800" u="none" cap="none" strike="noStrike">
                <a:solidFill>
                  <a:schemeClr val="dk1"/>
                </a:solidFill>
                <a:latin typeface="Cambria"/>
                <a:ea typeface="Cambria"/>
                <a:cs typeface="Cambria"/>
                <a:sym typeface="Cambria"/>
              </a:rPr>
              <a:t>Baseball cards and player stats</a:t>
            </a:r>
            <a:endParaRPr b="0" i="0" sz="1400" u="none" cap="none" strike="noStrike">
              <a:solidFill>
                <a:srgbClr val="000000"/>
              </a:solidFill>
              <a:latin typeface="Arial"/>
              <a:ea typeface="Arial"/>
              <a:cs typeface="Arial"/>
              <a:sym typeface="Arial"/>
            </a:endParaRPr>
          </a:p>
        </p:txBody>
      </p:sp>
      <p:pic>
        <p:nvPicPr>
          <p:cNvPr id="86" name="Google Shape;86;p1"/>
          <p:cNvPicPr preferRelativeResize="0"/>
          <p:nvPr/>
        </p:nvPicPr>
        <p:blipFill rotWithShape="1">
          <a:blip r:embed="rId3">
            <a:alphaModFix/>
          </a:blip>
          <a:srcRect b="0" l="0" r="0" t="0"/>
          <a:stretch/>
        </p:blipFill>
        <p:spPr>
          <a:xfrm>
            <a:off x="1182105" y="780296"/>
            <a:ext cx="6751707" cy="3563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0"/>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147" name="Google Shape;147;p10"/>
          <p:cNvSpPr txBox="1"/>
          <p:nvPr/>
        </p:nvSpPr>
        <p:spPr>
          <a:xfrm>
            <a:off x="1152942" y="1131956"/>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Conceptual and Logical data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External data model and User Interface</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Mapping of required artifacts from the syllabus</a:t>
            </a:r>
            <a:endParaRPr b="0" i="0" sz="2400" u="none" cap="none" strike="noStrike">
              <a:solidFill>
                <a:schemeClr val="dk1"/>
              </a:solidFill>
              <a:latin typeface="Cambria"/>
              <a:ea typeface="Cambria"/>
              <a:cs typeface="Cambria"/>
              <a:sym typeface="Cambria"/>
            </a:endParaRPr>
          </a:p>
        </p:txBody>
      </p:sp>
      <p:sp>
        <p:nvSpPr>
          <p:cNvPr id="148" name="Google Shape;148;p10"/>
          <p:cNvSpPr/>
          <p:nvPr/>
        </p:nvSpPr>
        <p:spPr>
          <a:xfrm>
            <a:off x="1031457" y="2570163"/>
            <a:ext cx="10132176" cy="514350"/>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Identification of external data model and data logic</a:t>
            </a:r>
            <a:endParaRPr sz="2800"/>
          </a:p>
        </p:txBody>
      </p:sp>
      <p:sp>
        <p:nvSpPr>
          <p:cNvPr id="154" name="Google Shape;154;p11"/>
          <p:cNvSpPr txBox="1"/>
          <p:nvPr/>
        </p:nvSpPr>
        <p:spPr>
          <a:xfrm>
            <a:off x="640310" y="738825"/>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Our external data model is meant to give our users a view into the database.  We designed an excel based user front end User Interface (UI) against a set of 5 main use cases to demonstrate the data model and data logic.</a:t>
            </a:r>
            <a:endParaRPr b="0" i="0" sz="1700" u="none" cap="none" strike="noStrike">
              <a:solidFill>
                <a:srgbClr val="000000"/>
              </a:solidFill>
              <a:latin typeface="Calibri"/>
              <a:ea typeface="Calibri"/>
              <a:cs typeface="Calibri"/>
              <a:sym typeface="Calibri"/>
            </a:endParaRPr>
          </a:p>
        </p:txBody>
      </p:sp>
      <p:pic>
        <p:nvPicPr>
          <p:cNvPr id="155" name="Google Shape;155;p11"/>
          <p:cNvPicPr preferRelativeResize="0"/>
          <p:nvPr/>
        </p:nvPicPr>
        <p:blipFill rotWithShape="1">
          <a:blip r:embed="rId3">
            <a:alphaModFix/>
          </a:blip>
          <a:srcRect b="0" l="0" r="0" t="0"/>
          <a:stretch/>
        </p:blipFill>
        <p:spPr>
          <a:xfrm>
            <a:off x="669490" y="1488491"/>
            <a:ext cx="9909110" cy="4472976"/>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Identification of external data model and data logic</a:t>
            </a:r>
            <a:endParaRPr sz="2800"/>
          </a:p>
        </p:txBody>
      </p:sp>
      <p:sp>
        <p:nvSpPr>
          <p:cNvPr id="161" name="Google Shape;161;p12"/>
          <p:cNvSpPr txBox="1"/>
          <p:nvPr/>
        </p:nvSpPr>
        <p:spPr>
          <a:xfrm>
            <a:off x="640310" y="738825"/>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Our external data model is meant to give our users a view into the database.  We designed an excel based user front end User Interface (UI) against a set of 5 main use cases to demonstrate the data model and data logic.</a:t>
            </a:r>
            <a:endParaRPr b="0" i="0" sz="1700" u="none" cap="none" strike="noStrike">
              <a:solidFill>
                <a:srgbClr val="000000"/>
              </a:solidFill>
              <a:latin typeface="Calibri"/>
              <a:ea typeface="Calibri"/>
              <a:cs typeface="Calibri"/>
              <a:sym typeface="Calibri"/>
            </a:endParaRPr>
          </a:p>
        </p:txBody>
      </p:sp>
      <p:pic>
        <p:nvPicPr>
          <p:cNvPr id="162" name="Google Shape;162;p12"/>
          <p:cNvPicPr preferRelativeResize="0"/>
          <p:nvPr/>
        </p:nvPicPr>
        <p:blipFill rotWithShape="1">
          <a:blip r:embed="rId3">
            <a:alphaModFix/>
          </a:blip>
          <a:srcRect b="0" l="0" r="0" t="0"/>
          <a:stretch/>
        </p:blipFill>
        <p:spPr>
          <a:xfrm>
            <a:off x="1343609" y="1340343"/>
            <a:ext cx="9392816" cy="4883385"/>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Identification of external data model and data logic</a:t>
            </a:r>
            <a:endParaRPr sz="2800"/>
          </a:p>
        </p:txBody>
      </p:sp>
      <p:sp>
        <p:nvSpPr>
          <p:cNvPr id="168" name="Google Shape;168;p13"/>
          <p:cNvSpPr txBox="1"/>
          <p:nvPr/>
        </p:nvSpPr>
        <p:spPr>
          <a:xfrm>
            <a:off x="640310" y="738825"/>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Our external data model is meant to give our users a view into the database.  We designed an excel based user front end User Interface (UI) against a set of 5 main use cases to demonstrate the data model and data logic.</a:t>
            </a:r>
            <a:endParaRPr b="0" i="0" sz="1700" u="none" cap="none" strike="noStrike">
              <a:solidFill>
                <a:srgbClr val="000000"/>
              </a:solidFill>
              <a:latin typeface="Calibri"/>
              <a:ea typeface="Calibri"/>
              <a:cs typeface="Calibri"/>
              <a:sym typeface="Calibri"/>
            </a:endParaRPr>
          </a:p>
        </p:txBody>
      </p:sp>
      <p:pic>
        <p:nvPicPr>
          <p:cNvPr id="169" name="Google Shape;169;p13"/>
          <p:cNvPicPr preferRelativeResize="0"/>
          <p:nvPr/>
        </p:nvPicPr>
        <p:blipFill rotWithShape="1">
          <a:blip r:embed="rId3">
            <a:alphaModFix/>
          </a:blip>
          <a:srcRect b="0" l="0" r="0" t="0"/>
          <a:stretch/>
        </p:blipFill>
        <p:spPr>
          <a:xfrm>
            <a:off x="744135" y="1806104"/>
            <a:ext cx="10986000" cy="14973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175" name="Google Shape;175;p14"/>
          <p:cNvSpPr txBox="1"/>
          <p:nvPr/>
        </p:nvSpPr>
        <p:spPr>
          <a:xfrm>
            <a:off x="274550" y="801510"/>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Below is the entry screen into our application.</a:t>
            </a:r>
            <a:endParaRPr b="0" i="0" sz="1700" u="none" cap="none" strike="noStrike">
              <a:solidFill>
                <a:srgbClr val="000000"/>
              </a:solidFill>
              <a:latin typeface="Calibri"/>
              <a:ea typeface="Calibri"/>
              <a:cs typeface="Calibri"/>
              <a:sym typeface="Calibri"/>
            </a:endParaRPr>
          </a:p>
        </p:txBody>
      </p:sp>
      <p:pic>
        <p:nvPicPr>
          <p:cNvPr id="176" name="Google Shape;176;p14"/>
          <p:cNvPicPr preferRelativeResize="0"/>
          <p:nvPr/>
        </p:nvPicPr>
        <p:blipFill rotWithShape="1">
          <a:blip r:embed="rId3">
            <a:alphaModFix/>
          </a:blip>
          <a:srcRect b="0" l="0" r="0" t="0"/>
          <a:stretch/>
        </p:blipFill>
        <p:spPr>
          <a:xfrm>
            <a:off x="327205" y="1318914"/>
            <a:ext cx="11595960" cy="47715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182" name="Google Shape;182;p15"/>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Upon a user’s selection from the main screen, there are 5 specific application screens</a:t>
            </a:r>
            <a:endParaRPr b="0" i="0" sz="1700" u="none" cap="none" strike="noStrike">
              <a:solidFill>
                <a:srgbClr val="000000"/>
              </a:solidFill>
              <a:latin typeface="Calibri"/>
              <a:ea typeface="Calibri"/>
              <a:cs typeface="Calibri"/>
              <a:sym typeface="Calibri"/>
            </a:endParaRPr>
          </a:p>
        </p:txBody>
      </p:sp>
      <p:pic>
        <p:nvPicPr>
          <p:cNvPr id="183" name="Google Shape;183;p15"/>
          <p:cNvPicPr preferRelativeResize="0"/>
          <p:nvPr/>
        </p:nvPicPr>
        <p:blipFill rotWithShape="1">
          <a:blip r:embed="rId3">
            <a:alphaModFix/>
          </a:blip>
          <a:srcRect b="0" l="0" r="0" t="0"/>
          <a:stretch/>
        </p:blipFill>
        <p:spPr>
          <a:xfrm>
            <a:off x="637310" y="1476278"/>
            <a:ext cx="10578600" cy="4346712"/>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189" name="Google Shape;189;p16"/>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Upon a user’s selection from the main screen, there are 5 specific application screens</a:t>
            </a:r>
            <a:endParaRPr b="0" i="0" sz="1700" u="none" cap="none" strike="noStrike">
              <a:solidFill>
                <a:srgbClr val="000000"/>
              </a:solidFill>
              <a:latin typeface="Calibri"/>
              <a:ea typeface="Calibri"/>
              <a:cs typeface="Calibri"/>
              <a:sym typeface="Calibri"/>
            </a:endParaRPr>
          </a:p>
        </p:txBody>
      </p:sp>
      <p:pic>
        <p:nvPicPr>
          <p:cNvPr id="190" name="Google Shape;190;p16"/>
          <p:cNvPicPr preferRelativeResize="0"/>
          <p:nvPr/>
        </p:nvPicPr>
        <p:blipFill rotWithShape="1">
          <a:blip r:embed="rId3">
            <a:alphaModFix/>
          </a:blip>
          <a:srcRect b="0" l="0" r="0" t="0"/>
          <a:stretch/>
        </p:blipFill>
        <p:spPr>
          <a:xfrm>
            <a:off x="343593" y="1445431"/>
            <a:ext cx="11399520" cy="3709274"/>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196" name="Google Shape;196;p17"/>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Upon a user’s selection from the main screen, there are 5 specific application screens</a:t>
            </a:r>
            <a:endParaRPr b="0" i="0" sz="1700" u="none" cap="none" strike="noStrike">
              <a:solidFill>
                <a:srgbClr val="000000"/>
              </a:solidFill>
              <a:latin typeface="Calibri"/>
              <a:ea typeface="Calibri"/>
              <a:cs typeface="Calibri"/>
              <a:sym typeface="Calibri"/>
            </a:endParaRPr>
          </a:p>
        </p:txBody>
      </p:sp>
      <p:pic>
        <p:nvPicPr>
          <p:cNvPr id="197" name="Google Shape;197;p17"/>
          <p:cNvPicPr preferRelativeResize="0"/>
          <p:nvPr/>
        </p:nvPicPr>
        <p:blipFill>
          <a:blip r:embed="rId3">
            <a:alphaModFix/>
          </a:blip>
          <a:stretch>
            <a:fillRect/>
          </a:stretch>
        </p:blipFill>
        <p:spPr>
          <a:xfrm>
            <a:off x="152400" y="1473728"/>
            <a:ext cx="11887201" cy="3186559"/>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203" name="Google Shape;203;p18"/>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Upon a user’s selection from the main screen, there are 5 specific application screens</a:t>
            </a:r>
            <a:endParaRPr b="0" i="0" sz="1700" u="none" cap="none" strike="noStrike">
              <a:solidFill>
                <a:srgbClr val="000000"/>
              </a:solidFill>
              <a:latin typeface="Calibri"/>
              <a:ea typeface="Calibri"/>
              <a:cs typeface="Calibri"/>
              <a:sym typeface="Calibri"/>
            </a:endParaRPr>
          </a:p>
        </p:txBody>
      </p:sp>
      <p:pic>
        <p:nvPicPr>
          <p:cNvPr id="204" name="Google Shape;204;p18"/>
          <p:cNvPicPr preferRelativeResize="0"/>
          <p:nvPr/>
        </p:nvPicPr>
        <p:blipFill rotWithShape="1">
          <a:blip r:embed="rId3">
            <a:alphaModFix/>
          </a:blip>
          <a:srcRect b="0" l="0" r="0" t="0"/>
          <a:stretch/>
        </p:blipFill>
        <p:spPr>
          <a:xfrm>
            <a:off x="740487" y="1381984"/>
            <a:ext cx="10986000" cy="4258335"/>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User Interface and application screens</a:t>
            </a:r>
            <a:endParaRPr sz="2800"/>
          </a:p>
        </p:txBody>
      </p:sp>
      <p:sp>
        <p:nvSpPr>
          <p:cNvPr id="210" name="Google Shape;210;p19"/>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Upon a user’s selection from the main screen, there are 5 specific application screens</a:t>
            </a:r>
            <a:endParaRPr b="0" i="0" sz="1700" u="none" cap="none" strike="noStrike">
              <a:solidFill>
                <a:srgbClr val="000000"/>
              </a:solidFill>
              <a:latin typeface="Calibri"/>
              <a:ea typeface="Calibri"/>
              <a:cs typeface="Calibri"/>
              <a:sym typeface="Calibri"/>
            </a:endParaRPr>
          </a:p>
        </p:txBody>
      </p:sp>
      <p:pic>
        <p:nvPicPr>
          <p:cNvPr id="211" name="Google Shape;211;p19"/>
          <p:cNvPicPr preferRelativeResize="0"/>
          <p:nvPr/>
        </p:nvPicPr>
        <p:blipFill rotWithShape="1">
          <a:blip r:embed="rId3">
            <a:alphaModFix/>
          </a:blip>
          <a:srcRect b="0" l="0" r="0" t="0"/>
          <a:stretch/>
        </p:blipFill>
        <p:spPr>
          <a:xfrm>
            <a:off x="349134" y="1737428"/>
            <a:ext cx="11626310" cy="3241610"/>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92" name="Google Shape;92;p2"/>
          <p:cNvSpPr txBox="1"/>
          <p:nvPr/>
        </p:nvSpPr>
        <p:spPr>
          <a:xfrm>
            <a:off x="1152942" y="1131956"/>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Conceptual and Logical data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External data model and User Interface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Mapping of required artifacts from the syllabus</a:t>
            </a:r>
            <a:endParaRPr b="0" i="0" sz="2400" u="none" cap="none" strike="noStrike">
              <a:solidFill>
                <a:schemeClr val="dk1"/>
              </a:solidFill>
              <a:latin typeface="Cambria"/>
              <a:ea typeface="Cambria"/>
              <a:cs typeface="Cambria"/>
              <a:sym typeface="Cambria"/>
            </a:endParaRPr>
          </a:p>
        </p:txBody>
      </p:sp>
      <p:sp>
        <p:nvSpPr>
          <p:cNvPr id="93" name="Google Shape;93;p2"/>
          <p:cNvSpPr/>
          <p:nvPr/>
        </p:nvSpPr>
        <p:spPr>
          <a:xfrm>
            <a:off x="1031457" y="1142589"/>
            <a:ext cx="10132176" cy="514350"/>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217" name="Google Shape;217;p20"/>
          <p:cNvSpPr txBox="1"/>
          <p:nvPr/>
        </p:nvSpPr>
        <p:spPr>
          <a:xfrm>
            <a:off x="1152942" y="1131956"/>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Conceptual and Logical data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External data model and User Interface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Mapping of required artifacts from the syllabus</a:t>
            </a:r>
            <a:endParaRPr b="0" i="0" sz="2400" u="none" cap="none" strike="noStrike">
              <a:solidFill>
                <a:schemeClr val="dk1"/>
              </a:solidFill>
              <a:latin typeface="Cambria"/>
              <a:ea typeface="Cambria"/>
              <a:cs typeface="Cambria"/>
              <a:sym typeface="Cambria"/>
            </a:endParaRPr>
          </a:p>
        </p:txBody>
      </p:sp>
      <p:sp>
        <p:nvSpPr>
          <p:cNvPr id="218" name="Google Shape;218;p20"/>
          <p:cNvSpPr/>
          <p:nvPr/>
        </p:nvSpPr>
        <p:spPr>
          <a:xfrm>
            <a:off x="1031457" y="3367929"/>
            <a:ext cx="10132176" cy="514350"/>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a:t>
            </a:r>
            <a:endParaRPr sz="2800"/>
          </a:p>
        </p:txBody>
      </p:sp>
      <p:sp>
        <p:nvSpPr>
          <p:cNvPr id="224" name="Google Shape;224;p22"/>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Based on the logical model, below shows the buildout of the “cards” table with the up/down SQL.</a:t>
            </a:r>
            <a:endParaRPr b="0" i="0" sz="1700" u="none" cap="none" strike="noStrike">
              <a:solidFill>
                <a:srgbClr val="000000"/>
              </a:solidFill>
              <a:latin typeface="Calibri"/>
              <a:ea typeface="Calibri"/>
              <a:cs typeface="Calibri"/>
              <a:sym typeface="Calibri"/>
            </a:endParaRPr>
          </a:p>
        </p:txBody>
      </p:sp>
      <p:sp>
        <p:nvSpPr>
          <p:cNvPr id="225" name="Google Shape;225;p22"/>
          <p:cNvSpPr txBox="1"/>
          <p:nvPr/>
        </p:nvSpPr>
        <p:spPr>
          <a:xfrm>
            <a:off x="4834421" y="2059191"/>
            <a:ext cx="3712421" cy="3970318"/>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drop</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if</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exists</a:t>
            </a:r>
            <a:r>
              <a:rPr b="0" i="0" lang="en-US" sz="1400" u="none" cap="none" strike="noStrike">
                <a:solidFill>
                  <a:srgbClr val="212121"/>
                </a:solidFill>
                <a:latin typeface="Consolas"/>
                <a:ea typeface="Consolas"/>
                <a:cs typeface="Consolas"/>
                <a:sym typeface="Consolas"/>
              </a:rPr>
              <a:t> 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--TABLE CARDS...Loaded data into cards from a .csv using the Azure extension and then altered it to add an ID, PK, FK, and a composite unique constraint</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card_id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Identity</a:t>
            </a:r>
            <a:r>
              <a:rPr b="0" i="0" lang="en-US" sz="1400" u="none" cap="none" strike="noStrike">
                <a:solidFill>
                  <a:srgbClr val="212121"/>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 key</a:t>
            </a:r>
            <a:r>
              <a:rPr b="0" i="0" lang="en-US" sz="1400" u="none" cap="none" strike="noStrike">
                <a:solidFill>
                  <a:srgbClr val="212121"/>
                </a:solidFill>
                <a:latin typeface="Consolas"/>
                <a:ea typeface="Consolas"/>
                <a:cs typeface="Consolas"/>
                <a:sym typeface="Consolas"/>
              </a:rPr>
              <a:t> (card_id)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CONSTRAINT</a:t>
            </a:r>
            <a:r>
              <a:rPr b="0" i="0" lang="en-US" sz="1400" u="none" cap="none" strike="noStrike">
                <a:solidFill>
                  <a:srgbClr val="212121"/>
                </a:solidFill>
                <a:latin typeface="Consolas"/>
                <a:ea typeface="Consolas"/>
                <a:cs typeface="Consolas"/>
                <a:sym typeface="Consolas"/>
              </a:rPr>
              <a:t> uq_card_num_year </a:t>
            </a:r>
            <a:r>
              <a:rPr b="0" i="0" lang="en-US" sz="1400" u="none" cap="none" strike="noStrike">
                <a:solidFill>
                  <a:srgbClr val="0000FF"/>
                </a:solidFill>
                <a:latin typeface="Consolas"/>
                <a:ea typeface="Consolas"/>
                <a:cs typeface="Consolas"/>
                <a:sym typeface="Consolas"/>
              </a:rPr>
              <a:t>UNIQUE</a:t>
            </a:r>
            <a:r>
              <a:rPr b="0" i="0" lang="en-US" sz="1400" u="none" cap="none" strike="noStrike">
                <a:solidFill>
                  <a:srgbClr val="212121"/>
                </a:solidFill>
                <a:latin typeface="Consolas"/>
                <a:ea typeface="Consolas"/>
                <a:cs typeface="Consolas"/>
                <a:sym typeface="Consolas"/>
              </a:rPr>
              <a:t>(card_year, card_num);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Foreign key</a:t>
            </a:r>
            <a:r>
              <a:rPr b="0" i="0" lang="en-US" sz="1400" u="none" cap="none" strike="noStrike">
                <a:solidFill>
                  <a:srgbClr val="212121"/>
                </a:solidFill>
                <a:latin typeface="Consolas"/>
                <a:ea typeface="Consolas"/>
                <a:cs typeface="Consolas"/>
                <a:sym typeface="Consolas"/>
              </a:rPr>
              <a:t>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references</a:t>
            </a:r>
            <a:r>
              <a:rPr b="0" i="0" lang="en-US" sz="1400" u="none" cap="none" strike="noStrike">
                <a:solidFill>
                  <a:srgbClr val="212121"/>
                </a:solidFill>
                <a:latin typeface="Consolas"/>
                <a:ea typeface="Consolas"/>
                <a:cs typeface="Consolas"/>
                <a:sym typeface="Consolas"/>
              </a:rPr>
              <a:t> players(player_id)</a:t>
            </a:r>
            <a:endParaRPr b="0" i="0" sz="1400" u="none" cap="none" strike="noStrike">
              <a:solidFill>
                <a:srgbClr val="000000"/>
              </a:solidFill>
              <a:latin typeface="Arial"/>
              <a:ea typeface="Arial"/>
              <a:cs typeface="Arial"/>
              <a:sym typeface="Arial"/>
            </a:endParaRPr>
          </a:p>
        </p:txBody>
      </p:sp>
      <p:pic>
        <p:nvPicPr>
          <p:cNvPr id="226" name="Google Shape;226;p22"/>
          <p:cNvPicPr preferRelativeResize="0"/>
          <p:nvPr/>
        </p:nvPicPr>
        <p:blipFill rotWithShape="1">
          <a:blip r:embed="rId3">
            <a:alphaModFix/>
          </a:blip>
          <a:srcRect b="0" l="0" r="0" t="0"/>
          <a:stretch/>
        </p:blipFill>
        <p:spPr>
          <a:xfrm>
            <a:off x="1627569" y="2075992"/>
            <a:ext cx="2774408" cy="3373083"/>
          </a:xfrm>
          <a:prstGeom prst="rect">
            <a:avLst/>
          </a:prstGeom>
          <a:noFill/>
          <a:ln cap="flat" cmpd="sng" w="9525">
            <a:solidFill>
              <a:schemeClr val="dk2"/>
            </a:solidFill>
            <a:prstDash val="solid"/>
            <a:round/>
            <a:headEnd len="sm" w="sm" type="none"/>
            <a:tailEnd len="sm" w="sm" type="none"/>
          </a:ln>
        </p:spPr>
      </p:pic>
      <p:pic>
        <p:nvPicPr>
          <p:cNvPr descr="Image result for .csv logo" id="227" name="Google Shape;227;p22"/>
          <p:cNvPicPr preferRelativeResize="0"/>
          <p:nvPr/>
        </p:nvPicPr>
        <p:blipFill rotWithShape="1">
          <a:blip r:embed="rId4">
            <a:alphaModFix/>
          </a:blip>
          <a:srcRect b="0" l="0" r="0" t="0"/>
          <a:stretch/>
        </p:blipFill>
        <p:spPr>
          <a:xfrm>
            <a:off x="373417" y="2129125"/>
            <a:ext cx="870663" cy="870663"/>
          </a:xfrm>
          <a:prstGeom prst="rect">
            <a:avLst/>
          </a:prstGeom>
          <a:noFill/>
          <a:ln>
            <a:noFill/>
          </a:ln>
        </p:spPr>
      </p:pic>
      <p:sp>
        <p:nvSpPr>
          <p:cNvPr id="228" name="Google Shape;228;p22"/>
          <p:cNvSpPr txBox="1"/>
          <p:nvPr/>
        </p:nvSpPr>
        <p:spPr>
          <a:xfrm>
            <a:off x="416377" y="1777545"/>
            <a:ext cx="12001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cards.csv</a:t>
            </a:r>
            <a:endParaRPr b="1" i="0" sz="1400" u="none" cap="none" strike="noStrike">
              <a:solidFill>
                <a:srgbClr val="000000"/>
              </a:solidFill>
              <a:latin typeface="Arial"/>
              <a:ea typeface="Arial"/>
              <a:cs typeface="Arial"/>
              <a:sym typeface="Arial"/>
            </a:endParaRPr>
          </a:p>
        </p:txBody>
      </p:sp>
      <p:sp>
        <p:nvSpPr>
          <p:cNvPr id="229" name="Google Shape;229;p22"/>
          <p:cNvSpPr txBox="1"/>
          <p:nvPr/>
        </p:nvSpPr>
        <p:spPr>
          <a:xfrm>
            <a:off x="2043013" y="1780657"/>
            <a:ext cx="1740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Azure import wizard</a:t>
            </a:r>
            <a:endParaRPr b="1" i="0" sz="1400" u="none" cap="none" strike="noStrike">
              <a:solidFill>
                <a:srgbClr val="000000"/>
              </a:solidFill>
              <a:latin typeface="Arial"/>
              <a:ea typeface="Arial"/>
              <a:cs typeface="Arial"/>
              <a:sym typeface="Arial"/>
            </a:endParaRPr>
          </a:p>
        </p:txBody>
      </p:sp>
      <p:sp>
        <p:nvSpPr>
          <p:cNvPr id="230" name="Google Shape;230;p22"/>
          <p:cNvSpPr txBox="1"/>
          <p:nvPr/>
        </p:nvSpPr>
        <p:spPr>
          <a:xfrm>
            <a:off x="5274524" y="1746454"/>
            <a:ext cx="3025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Up/down table creation sql code</a:t>
            </a:r>
            <a:endParaRPr b="1" i="0" sz="1400" u="none" cap="none" strike="noStrike">
              <a:solidFill>
                <a:srgbClr val="000000"/>
              </a:solidFill>
              <a:latin typeface="Arial"/>
              <a:ea typeface="Arial"/>
              <a:cs typeface="Arial"/>
              <a:sym typeface="Arial"/>
            </a:endParaRPr>
          </a:p>
        </p:txBody>
      </p:sp>
      <p:cxnSp>
        <p:nvCxnSpPr>
          <p:cNvPr id="231" name="Google Shape;231;p22"/>
          <p:cNvCxnSpPr>
            <a:stCxn id="227" idx="2"/>
            <a:endCxn id="226" idx="1"/>
          </p:cNvCxnSpPr>
          <p:nvPr/>
        </p:nvCxnSpPr>
        <p:spPr>
          <a:xfrm flipH="1" rot="-5400000">
            <a:off x="836799" y="2971738"/>
            <a:ext cx="762600" cy="8187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32" name="Google Shape;232;p22"/>
          <p:cNvCxnSpPr>
            <a:stCxn id="226" idx="3"/>
          </p:cNvCxnSpPr>
          <p:nvPr/>
        </p:nvCxnSpPr>
        <p:spPr>
          <a:xfrm>
            <a:off x="4401977" y="3762534"/>
            <a:ext cx="432300" cy="33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33" name="Google Shape;233;p22"/>
          <p:cNvCxnSpPr/>
          <p:nvPr/>
        </p:nvCxnSpPr>
        <p:spPr>
          <a:xfrm>
            <a:off x="8551510" y="2844104"/>
            <a:ext cx="398103"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234" name="Google Shape;234;p22"/>
          <p:cNvSpPr txBox="1"/>
          <p:nvPr/>
        </p:nvSpPr>
        <p:spPr>
          <a:xfrm>
            <a:off x="9774986" y="1754221"/>
            <a:ext cx="14544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cards table</a:t>
            </a:r>
            <a:endParaRPr b="1" i="0" sz="1400" u="none" cap="none" strike="noStrike">
              <a:solidFill>
                <a:srgbClr val="000000"/>
              </a:solidFill>
              <a:latin typeface="Arial"/>
              <a:ea typeface="Arial"/>
              <a:cs typeface="Arial"/>
              <a:sym typeface="Arial"/>
            </a:endParaRPr>
          </a:p>
        </p:txBody>
      </p:sp>
      <p:pic>
        <p:nvPicPr>
          <p:cNvPr id="235" name="Google Shape;235;p22"/>
          <p:cNvPicPr preferRelativeResize="0"/>
          <p:nvPr/>
        </p:nvPicPr>
        <p:blipFill rotWithShape="1">
          <a:blip r:embed="rId5">
            <a:alphaModFix/>
          </a:blip>
          <a:srcRect b="0" l="0" r="0" t="0"/>
          <a:stretch/>
        </p:blipFill>
        <p:spPr>
          <a:xfrm>
            <a:off x="8937305" y="2043337"/>
            <a:ext cx="2968559" cy="1602939"/>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a:t>
            </a:r>
            <a:endParaRPr sz="2800"/>
          </a:p>
        </p:txBody>
      </p:sp>
      <p:sp>
        <p:nvSpPr>
          <p:cNvPr id="241" name="Google Shape;241;p21"/>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Based on the logical model, below shows the buildout of the “players” table with the up/down SQL.</a:t>
            </a:r>
            <a:endParaRPr b="0" i="0" sz="1700" u="none" cap="none" strike="noStrike">
              <a:solidFill>
                <a:srgbClr val="000000"/>
              </a:solidFill>
              <a:latin typeface="Calibri"/>
              <a:ea typeface="Calibri"/>
              <a:cs typeface="Calibri"/>
              <a:sym typeface="Calibri"/>
            </a:endParaRPr>
          </a:p>
        </p:txBody>
      </p:sp>
      <p:sp>
        <p:nvSpPr>
          <p:cNvPr id="242" name="Google Shape;242;p21"/>
          <p:cNvSpPr txBox="1"/>
          <p:nvPr/>
        </p:nvSpPr>
        <p:spPr>
          <a:xfrm>
            <a:off x="5324282" y="2068517"/>
            <a:ext cx="3404400" cy="33246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drop</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if</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exists</a:t>
            </a:r>
            <a:r>
              <a:rPr b="0" i="0" lang="en-US" sz="1400" u="none" cap="none" strike="noStrike">
                <a:solidFill>
                  <a:srgbClr val="212121"/>
                </a:solidFill>
                <a:latin typeface="Consolas"/>
                <a:ea typeface="Consolas"/>
                <a:cs typeface="Consolas"/>
                <a:sym typeface="Consolas"/>
              </a:rPr>
              <a:t> players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--TABLE PLAYERS...Loaded data into players from a .csv using the Azure extension and then altered it to add an ID and a PK</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players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player_id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Identity</a:t>
            </a:r>
            <a:r>
              <a:rPr b="0" i="0" lang="en-US" sz="1400" u="none" cap="none" strike="noStrike">
                <a:solidFill>
                  <a:srgbClr val="212121"/>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players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 key</a:t>
            </a:r>
            <a:r>
              <a:rPr b="0" i="0" lang="en-US" sz="1400" u="none" cap="none" strike="noStrike">
                <a:solidFill>
                  <a:srgbClr val="212121"/>
                </a:solidFill>
                <a:latin typeface="Consolas"/>
                <a:ea typeface="Consolas"/>
                <a:cs typeface="Consolas"/>
                <a:sym typeface="Consolas"/>
              </a:rPr>
              <a:t> (player_id)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UNIQUE INDEX</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uq_player_url</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ON</a:t>
            </a:r>
            <a:r>
              <a:rPr b="0" i="0" lang="en-US" sz="1400" u="none" cap="none" strike="noStrike">
                <a:solidFill>
                  <a:srgbClr val="212121"/>
                </a:solidFill>
                <a:latin typeface="Consolas"/>
                <a:ea typeface="Consolas"/>
                <a:cs typeface="Consolas"/>
                <a:sym typeface="Consolas"/>
              </a:rPr>
              <a:t> players (player_url)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WHERE</a:t>
            </a:r>
            <a:r>
              <a:rPr b="0" i="0" lang="en-US" sz="1400" u="none" cap="none" strike="noStrike">
                <a:solidFill>
                  <a:srgbClr val="212121"/>
                </a:solidFill>
                <a:latin typeface="Consolas"/>
                <a:ea typeface="Consolas"/>
                <a:cs typeface="Consolas"/>
                <a:sym typeface="Consolas"/>
              </a:rPr>
              <a:t> player_url </a:t>
            </a:r>
            <a:r>
              <a:rPr b="0" i="0" lang="en-US" sz="1400" u="none" cap="none" strike="noStrike">
                <a:solidFill>
                  <a:srgbClr val="0000FF"/>
                </a:solidFill>
                <a:latin typeface="Consolas"/>
                <a:ea typeface="Consolas"/>
                <a:cs typeface="Consolas"/>
                <a:sym typeface="Consolas"/>
              </a:rPr>
              <a:t>IS NOT NULL</a:t>
            </a:r>
            <a:endParaRPr b="0" i="0" sz="1400" u="none" cap="none" strike="noStrike">
              <a:solidFill>
                <a:srgbClr val="212121"/>
              </a:solidFill>
              <a:latin typeface="Consolas"/>
              <a:ea typeface="Consolas"/>
              <a:cs typeface="Consolas"/>
              <a:sym typeface="Consolas"/>
            </a:endParaRPr>
          </a:p>
        </p:txBody>
      </p:sp>
      <p:pic>
        <p:nvPicPr>
          <p:cNvPr id="243" name="Google Shape;243;p21"/>
          <p:cNvPicPr preferRelativeResize="0"/>
          <p:nvPr/>
        </p:nvPicPr>
        <p:blipFill rotWithShape="1">
          <a:blip r:embed="rId3">
            <a:alphaModFix/>
          </a:blip>
          <a:srcRect b="0" l="0" r="0" t="0"/>
          <a:stretch/>
        </p:blipFill>
        <p:spPr>
          <a:xfrm>
            <a:off x="2117430" y="2052667"/>
            <a:ext cx="2774408" cy="3373083"/>
          </a:xfrm>
          <a:prstGeom prst="rect">
            <a:avLst/>
          </a:prstGeom>
          <a:noFill/>
          <a:ln cap="flat" cmpd="sng" w="9525">
            <a:solidFill>
              <a:schemeClr val="dk2"/>
            </a:solidFill>
            <a:prstDash val="solid"/>
            <a:round/>
            <a:headEnd len="sm" w="sm" type="none"/>
            <a:tailEnd len="sm" w="sm" type="none"/>
          </a:ln>
        </p:spPr>
      </p:pic>
      <p:pic>
        <p:nvPicPr>
          <p:cNvPr descr="Image result for .csv logo" id="244" name="Google Shape;244;p21"/>
          <p:cNvPicPr preferRelativeResize="0"/>
          <p:nvPr/>
        </p:nvPicPr>
        <p:blipFill rotWithShape="1">
          <a:blip r:embed="rId4">
            <a:alphaModFix/>
          </a:blip>
          <a:srcRect b="0" l="0" r="0" t="0"/>
          <a:stretch/>
        </p:blipFill>
        <p:spPr>
          <a:xfrm>
            <a:off x="560032" y="2105800"/>
            <a:ext cx="870663" cy="870663"/>
          </a:xfrm>
          <a:prstGeom prst="rect">
            <a:avLst/>
          </a:prstGeom>
          <a:noFill/>
          <a:ln>
            <a:noFill/>
          </a:ln>
        </p:spPr>
      </p:pic>
      <p:sp>
        <p:nvSpPr>
          <p:cNvPr id="245" name="Google Shape;245;p21"/>
          <p:cNvSpPr txBox="1"/>
          <p:nvPr/>
        </p:nvSpPr>
        <p:spPr>
          <a:xfrm>
            <a:off x="491025" y="1754220"/>
            <a:ext cx="12001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players.csv</a:t>
            </a:r>
            <a:endParaRPr b="1" i="0" sz="1400" u="none" cap="none" strike="noStrike">
              <a:solidFill>
                <a:srgbClr val="000000"/>
              </a:solidFill>
              <a:latin typeface="Arial"/>
              <a:ea typeface="Arial"/>
              <a:cs typeface="Arial"/>
              <a:sym typeface="Arial"/>
            </a:endParaRPr>
          </a:p>
        </p:txBody>
      </p:sp>
      <p:sp>
        <p:nvSpPr>
          <p:cNvPr id="246" name="Google Shape;246;p21"/>
          <p:cNvSpPr txBox="1"/>
          <p:nvPr/>
        </p:nvSpPr>
        <p:spPr>
          <a:xfrm>
            <a:off x="2229628" y="1757332"/>
            <a:ext cx="1740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Azure import wizard</a:t>
            </a:r>
            <a:endParaRPr b="1" i="0" sz="1400" u="none" cap="none" strike="noStrike">
              <a:solidFill>
                <a:srgbClr val="000000"/>
              </a:solidFill>
              <a:latin typeface="Arial"/>
              <a:ea typeface="Arial"/>
              <a:cs typeface="Arial"/>
              <a:sym typeface="Arial"/>
            </a:endParaRPr>
          </a:p>
        </p:txBody>
      </p:sp>
      <p:sp>
        <p:nvSpPr>
          <p:cNvPr id="247" name="Google Shape;247;p21"/>
          <p:cNvSpPr txBox="1"/>
          <p:nvPr/>
        </p:nvSpPr>
        <p:spPr>
          <a:xfrm>
            <a:off x="5461134" y="1751114"/>
            <a:ext cx="3025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Up/down table creation sql code</a:t>
            </a:r>
            <a:endParaRPr b="1" i="0" sz="1400" u="none" cap="none" strike="noStrike">
              <a:solidFill>
                <a:srgbClr val="000000"/>
              </a:solidFill>
              <a:latin typeface="Arial"/>
              <a:ea typeface="Arial"/>
              <a:cs typeface="Arial"/>
              <a:sym typeface="Arial"/>
            </a:endParaRPr>
          </a:p>
        </p:txBody>
      </p:sp>
      <p:pic>
        <p:nvPicPr>
          <p:cNvPr id="248" name="Google Shape;248;p21"/>
          <p:cNvPicPr preferRelativeResize="0"/>
          <p:nvPr/>
        </p:nvPicPr>
        <p:blipFill rotWithShape="1">
          <a:blip r:embed="rId5">
            <a:alphaModFix/>
          </a:blip>
          <a:srcRect b="0" l="0" r="0" t="0"/>
          <a:stretch/>
        </p:blipFill>
        <p:spPr>
          <a:xfrm>
            <a:off x="9126891" y="1674835"/>
            <a:ext cx="2524948" cy="4068147"/>
          </a:xfrm>
          <a:prstGeom prst="rect">
            <a:avLst/>
          </a:prstGeom>
          <a:noFill/>
          <a:ln cap="flat" cmpd="sng" w="9525">
            <a:solidFill>
              <a:schemeClr val="dk2"/>
            </a:solidFill>
            <a:prstDash val="solid"/>
            <a:round/>
            <a:headEnd len="sm" w="sm" type="none"/>
            <a:tailEnd len="sm" w="sm" type="none"/>
          </a:ln>
        </p:spPr>
      </p:pic>
      <p:cxnSp>
        <p:nvCxnSpPr>
          <p:cNvPr id="249" name="Google Shape;249;p21"/>
          <p:cNvCxnSpPr>
            <a:stCxn id="244" idx="2"/>
            <a:endCxn id="243" idx="1"/>
          </p:cNvCxnSpPr>
          <p:nvPr/>
        </p:nvCxnSpPr>
        <p:spPr>
          <a:xfrm flipH="1" rot="-5400000">
            <a:off x="1175064" y="2796763"/>
            <a:ext cx="762600" cy="11220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50" name="Google Shape;250;p21"/>
          <p:cNvCxnSpPr>
            <a:stCxn id="243" idx="3"/>
            <a:endCxn id="242" idx="1"/>
          </p:cNvCxnSpPr>
          <p:nvPr/>
        </p:nvCxnSpPr>
        <p:spPr>
          <a:xfrm flipH="1" rot="10800000">
            <a:off x="4891838" y="3730809"/>
            <a:ext cx="432300" cy="84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51" name="Google Shape;251;p21"/>
          <p:cNvCxnSpPr/>
          <p:nvPr/>
        </p:nvCxnSpPr>
        <p:spPr>
          <a:xfrm>
            <a:off x="8728788" y="3711851"/>
            <a:ext cx="398103"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252" name="Google Shape;252;p21"/>
          <p:cNvSpPr txBox="1"/>
          <p:nvPr/>
        </p:nvSpPr>
        <p:spPr>
          <a:xfrm>
            <a:off x="9719006" y="1376335"/>
            <a:ext cx="14544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players table</a:t>
            </a:r>
            <a:endParaRPr b="1"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a:t>
            </a:r>
            <a:endParaRPr sz="2800"/>
          </a:p>
        </p:txBody>
      </p:sp>
      <p:sp>
        <p:nvSpPr>
          <p:cNvPr id="258" name="Google Shape;258;p23"/>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Based on the logical model, below shows the buildout of the “bills_cards” table with the up/down SQL.</a:t>
            </a:r>
            <a:endParaRPr b="0" i="0" sz="1700" u="none" cap="none" strike="noStrike">
              <a:solidFill>
                <a:srgbClr val="000000"/>
              </a:solidFill>
              <a:latin typeface="Calibri"/>
              <a:ea typeface="Calibri"/>
              <a:cs typeface="Calibri"/>
              <a:sym typeface="Calibri"/>
            </a:endParaRPr>
          </a:p>
        </p:txBody>
      </p:sp>
      <p:pic>
        <p:nvPicPr>
          <p:cNvPr id="259" name="Google Shape;259;p23"/>
          <p:cNvPicPr preferRelativeResize="0"/>
          <p:nvPr/>
        </p:nvPicPr>
        <p:blipFill rotWithShape="1">
          <a:blip r:embed="rId3">
            <a:alphaModFix/>
          </a:blip>
          <a:srcRect b="0" l="0" r="0" t="0"/>
          <a:stretch/>
        </p:blipFill>
        <p:spPr>
          <a:xfrm>
            <a:off x="1627569" y="2075992"/>
            <a:ext cx="2774408" cy="3373083"/>
          </a:xfrm>
          <a:prstGeom prst="rect">
            <a:avLst/>
          </a:prstGeom>
          <a:noFill/>
          <a:ln cap="flat" cmpd="sng" w="9525">
            <a:solidFill>
              <a:schemeClr val="dk2"/>
            </a:solidFill>
            <a:prstDash val="solid"/>
            <a:round/>
            <a:headEnd len="sm" w="sm" type="none"/>
            <a:tailEnd len="sm" w="sm" type="none"/>
          </a:ln>
        </p:spPr>
      </p:pic>
      <p:pic>
        <p:nvPicPr>
          <p:cNvPr descr="Image result for .csv logo" id="260" name="Google Shape;260;p23"/>
          <p:cNvPicPr preferRelativeResize="0"/>
          <p:nvPr/>
        </p:nvPicPr>
        <p:blipFill rotWithShape="1">
          <a:blip r:embed="rId4">
            <a:alphaModFix/>
          </a:blip>
          <a:srcRect b="0" l="0" r="0" t="0"/>
          <a:stretch/>
        </p:blipFill>
        <p:spPr>
          <a:xfrm>
            <a:off x="373417" y="2129125"/>
            <a:ext cx="870663" cy="870663"/>
          </a:xfrm>
          <a:prstGeom prst="rect">
            <a:avLst/>
          </a:prstGeom>
          <a:noFill/>
          <a:ln>
            <a:noFill/>
          </a:ln>
        </p:spPr>
      </p:pic>
      <p:sp>
        <p:nvSpPr>
          <p:cNvPr id="261" name="Google Shape;261;p23"/>
          <p:cNvSpPr txBox="1"/>
          <p:nvPr/>
        </p:nvSpPr>
        <p:spPr>
          <a:xfrm>
            <a:off x="242793" y="1777545"/>
            <a:ext cx="12431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bills_cards.csv</a:t>
            </a:r>
            <a:endParaRPr b="1" i="0" sz="1400" u="none" cap="none" strike="noStrike">
              <a:solidFill>
                <a:srgbClr val="000000"/>
              </a:solidFill>
              <a:latin typeface="Arial"/>
              <a:ea typeface="Arial"/>
              <a:cs typeface="Arial"/>
              <a:sym typeface="Arial"/>
            </a:endParaRPr>
          </a:p>
        </p:txBody>
      </p:sp>
      <p:sp>
        <p:nvSpPr>
          <p:cNvPr id="262" name="Google Shape;262;p23"/>
          <p:cNvSpPr txBox="1"/>
          <p:nvPr/>
        </p:nvSpPr>
        <p:spPr>
          <a:xfrm>
            <a:off x="2043013" y="1780657"/>
            <a:ext cx="1740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Azure import wizard</a:t>
            </a:r>
            <a:endParaRPr b="1" i="0" sz="1400" u="none" cap="none" strike="noStrike">
              <a:solidFill>
                <a:srgbClr val="000000"/>
              </a:solidFill>
              <a:latin typeface="Arial"/>
              <a:ea typeface="Arial"/>
              <a:cs typeface="Arial"/>
              <a:sym typeface="Arial"/>
            </a:endParaRPr>
          </a:p>
        </p:txBody>
      </p:sp>
      <p:sp>
        <p:nvSpPr>
          <p:cNvPr id="263" name="Google Shape;263;p23"/>
          <p:cNvSpPr txBox="1"/>
          <p:nvPr/>
        </p:nvSpPr>
        <p:spPr>
          <a:xfrm>
            <a:off x="5274524" y="1298585"/>
            <a:ext cx="3025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Up/down table creation sql code</a:t>
            </a:r>
            <a:endParaRPr b="1" i="0" sz="1400" u="none" cap="none" strike="noStrike">
              <a:solidFill>
                <a:srgbClr val="000000"/>
              </a:solidFill>
              <a:latin typeface="Arial"/>
              <a:ea typeface="Arial"/>
              <a:cs typeface="Arial"/>
              <a:sym typeface="Arial"/>
            </a:endParaRPr>
          </a:p>
        </p:txBody>
      </p:sp>
      <p:cxnSp>
        <p:nvCxnSpPr>
          <p:cNvPr id="264" name="Google Shape;264;p23"/>
          <p:cNvCxnSpPr>
            <a:stCxn id="260" idx="2"/>
            <a:endCxn id="259" idx="1"/>
          </p:cNvCxnSpPr>
          <p:nvPr/>
        </p:nvCxnSpPr>
        <p:spPr>
          <a:xfrm flipH="1" rot="-5400000">
            <a:off x="836799" y="2971738"/>
            <a:ext cx="762600" cy="8187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65" name="Google Shape;265;p23"/>
          <p:cNvCxnSpPr>
            <a:stCxn id="259" idx="3"/>
          </p:cNvCxnSpPr>
          <p:nvPr/>
        </p:nvCxnSpPr>
        <p:spPr>
          <a:xfrm>
            <a:off x="4401977" y="3762534"/>
            <a:ext cx="432300" cy="33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66" name="Google Shape;266;p23"/>
          <p:cNvCxnSpPr/>
          <p:nvPr/>
        </p:nvCxnSpPr>
        <p:spPr>
          <a:xfrm>
            <a:off x="8602825" y="3711850"/>
            <a:ext cx="398103"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267" name="Google Shape;267;p23"/>
          <p:cNvSpPr txBox="1"/>
          <p:nvPr/>
        </p:nvSpPr>
        <p:spPr>
          <a:xfrm>
            <a:off x="9709673" y="2206753"/>
            <a:ext cx="14544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bills_cards table</a:t>
            </a:r>
            <a:endParaRPr b="1" i="0" sz="1400" u="none" cap="none" strike="noStrike">
              <a:solidFill>
                <a:srgbClr val="000000"/>
              </a:solidFill>
              <a:latin typeface="Arial"/>
              <a:ea typeface="Arial"/>
              <a:cs typeface="Arial"/>
              <a:sym typeface="Arial"/>
            </a:endParaRPr>
          </a:p>
        </p:txBody>
      </p:sp>
      <p:sp>
        <p:nvSpPr>
          <p:cNvPr id="268" name="Google Shape;268;p23"/>
          <p:cNvSpPr txBox="1"/>
          <p:nvPr/>
        </p:nvSpPr>
        <p:spPr>
          <a:xfrm>
            <a:off x="4834420" y="1625526"/>
            <a:ext cx="3763739" cy="4401205"/>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drop</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if</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exists</a:t>
            </a:r>
            <a:r>
              <a:rPr b="0" i="0" lang="en-US" sz="1400" u="none" cap="none" strike="noStrike">
                <a:solidFill>
                  <a:srgbClr val="212121"/>
                </a:solidFill>
                <a:latin typeface="Consolas"/>
                <a:ea typeface="Consolas"/>
                <a:cs typeface="Consolas"/>
                <a:sym typeface="Consolas"/>
              </a:rPr>
              <a:t>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--TABLE BILLS_CARDS...Loaded data into bills_cards from a .csv using the Azure extension and then altered it to add an ID, PK, FK, and a unique constraint</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bills_card_id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Identity</a:t>
            </a:r>
            <a:r>
              <a:rPr b="0" i="0" lang="en-US" sz="1400" u="none" cap="none" strike="noStrike">
                <a:solidFill>
                  <a:srgbClr val="212121"/>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 key</a:t>
            </a:r>
            <a:r>
              <a:rPr b="0" i="0" lang="en-US" sz="1400" u="none" cap="none" strike="noStrike">
                <a:solidFill>
                  <a:srgbClr val="212121"/>
                </a:solidFill>
                <a:latin typeface="Consolas"/>
                <a:ea typeface="Consolas"/>
                <a:cs typeface="Consolas"/>
                <a:sym typeface="Consolas"/>
              </a:rPr>
              <a:t> (bills_card_id)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CONSTRAINT</a:t>
            </a:r>
            <a:r>
              <a:rPr b="0" i="0" lang="en-US" sz="1400" u="none" cap="none" strike="noStrike">
                <a:solidFill>
                  <a:srgbClr val="212121"/>
                </a:solidFill>
                <a:latin typeface="Consolas"/>
                <a:ea typeface="Consolas"/>
                <a:cs typeface="Consolas"/>
                <a:sym typeface="Consolas"/>
              </a:rPr>
              <a:t> uq_bills_card_cert </a:t>
            </a:r>
            <a:r>
              <a:rPr b="0" i="0" lang="en-US" sz="1400" u="none" cap="none" strike="noStrike">
                <a:solidFill>
                  <a:srgbClr val="0000FF"/>
                </a:solidFill>
                <a:latin typeface="Consolas"/>
                <a:ea typeface="Consolas"/>
                <a:cs typeface="Consolas"/>
                <a:sym typeface="Consolas"/>
              </a:rPr>
              <a:t>UNIQUE</a:t>
            </a:r>
            <a:r>
              <a:rPr b="0" i="0" lang="en-US" sz="1400" u="none" cap="none" strike="noStrike">
                <a:solidFill>
                  <a:srgbClr val="212121"/>
                </a:solidFill>
                <a:latin typeface="Consolas"/>
                <a:ea typeface="Consolas"/>
                <a:cs typeface="Consolas"/>
                <a:sym typeface="Consolas"/>
              </a:rPr>
              <a:t>(bills_card_cert)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Foreign key</a:t>
            </a:r>
            <a:r>
              <a:rPr b="0" i="0" lang="en-US" sz="1400" u="none" cap="none" strike="noStrike">
                <a:solidFill>
                  <a:srgbClr val="212121"/>
                </a:solidFill>
                <a:latin typeface="Consolas"/>
                <a:ea typeface="Consolas"/>
                <a:cs typeface="Consolas"/>
                <a:sym typeface="Consolas"/>
              </a:rPr>
              <a:t> (bills_card_player_id)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references</a:t>
            </a:r>
            <a:r>
              <a:rPr b="0" i="0" lang="en-US" sz="1400" u="none" cap="none" strike="noStrike">
                <a:solidFill>
                  <a:srgbClr val="212121"/>
                </a:solidFill>
                <a:latin typeface="Consolas"/>
                <a:ea typeface="Consolas"/>
                <a:cs typeface="Consolas"/>
                <a:sym typeface="Consolas"/>
              </a:rPr>
              <a:t> players(player_id)</a:t>
            </a:r>
            <a:endParaRPr b="0" i="0" sz="1400" u="none" cap="none" strike="noStrike">
              <a:solidFill>
                <a:srgbClr val="000000"/>
              </a:solidFill>
              <a:latin typeface="Arial"/>
              <a:ea typeface="Arial"/>
              <a:cs typeface="Arial"/>
              <a:sym typeface="Arial"/>
            </a:endParaRPr>
          </a:p>
        </p:txBody>
      </p:sp>
      <p:pic>
        <p:nvPicPr>
          <p:cNvPr id="269" name="Google Shape;269;p23"/>
          <p:cNvPicPr preferRelativeResize="0"/>
          <p:nvPr/>
        </p:nvPicPr>
        <p:blipFill rotWithShape="1">
          <a:blip r:embed="rId5">
            <a:alphaModFix/>
          </a:blip>
          <a:srcRect b="0" l="0" r="0" t="0"/>
          <a:stretch/>
        </p:blipFill>
        <p:spPr>
          <a:xfrm>
            <a:off x="8999875" y="2542590"/>
            <a:ext cx="2929319" cy="2169727"/>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640310" y="11194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a:t>
            </a:r>
            <a:endParaRPr sz="2800"/>
          </a:p>
        </p:txBody>
      </p:sp>
      <p:sp>
        <p:nvSpPr>
          <p:cNvPr id="275" name="Google Shape;275;p24"/>
          <p:cNvSpPr txBox="1"/>
          <p:nvPr/>
        </p:nvSpPr>
        <p:spPr>
          <a:xfrm>
            <a:off x="640310" y="570885"/>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The “teams” table is a simple lookup table (28 teams).  Azure Import Wizard permits the assignment of a primary key upon the migration and no other constraints were needed.  Therefore, the only SQL needed was the “drop” code.</a:t>
            </a:r>
            <a:endParaRPr b="0" i="0" sz="1700" u="none" cap="none" strike="noStrike">
              <a:solidFill>
                <a:srgbClr val="000000"/>
              </a:solidFill>
              <a:latin typeface="Calibri"/>
              <a:ea typeface="Calibri"/>
              <a:cs typeface="Calibri"/>
              <a:sym typeface="Calibri"/>
            </a:endParaRPr>
          </a:p>
        </p:txBody>
      </p:sp>
      <p:pic>
        <p:nvPicPr>
          <p:cNvPr descr="Image result for .csv logo" id="276" name="Google Shape;276;p24"/>
          <p:cNvPicPr preferRelativeResize="0"/>
          <p:nvPr/>
        </p:nvPicPr>
        <p:blipFill rotWithShape="1">
          <a:blip r:embed="rId3">
            <a:alphaModFix/>
          </a:blip>
          <a:srcRect b="0" l="0" r="0" t="0"/>
          <a:stretch/>
        </p:blipFill>
        <p:spPr>
          <a:xfrm>
            <a:off x="373417" y="1536630"/>
            <a:ext cx="870663" cy="870663"/>
          </a:xfrm>
          <a:prstGeom prst="rect">
            <a:avLst/>
          </a:prstGeom>
          <a:noFill/>
          <a:ln>
            <a:noFill/>
          </a:ln>
        </p:spPr>
      </p:pic>
      <p:sp>
        <p:nvSpPr>
          <p:cNvPr id="277" name="Google Shape;277;p24"/>
          <p:cNvSpPr txBox="1"/>
          <p:nvPr/>
        </p:nvSpPr>
        <p:spPr>
          <a:xfrm>
            <a:off x="416377" y="1185050"/>
            <a:ext cx="12001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teams.csv</a:t>
            </a:r>
            <a:endParaRPr b="1" i="0" sz="1400" u="none" cap="none" strike="noStrike">
              <a:solidFill>
                <a:srgbClr val="000000"/>
              </a:solidFill>
              <a:latin typeface="Arial"/>
              <a:ea typeface="Arial"/>
              <a:cs typeface="Arial"/>
              <a:sym typeface="Arial"/>
            </a:endParaRPr>
          </a:p>
        </p:txBody>
      </p:sp>
      <p:cxnSp>
        <p:nvCxnSpPr>
          <p:cNvPr id="278" name="Google Shape;278;p24"/>
          <p:cNvCxnSpPr>
            <a:stCxn id="276" idx="2"/>
            <a:endCxn id="279" idx="1"/>
          </p:cNvCxnSpPr>
          <p:nvPr/>
        </p:nvCxnSpPr>
        <p:spPr>
          <a:xfrm flipH="1" rot="-5400000">
            <a:off x="681399" y="2534643"/>
            <a:ext cx="837300" cy="5826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80" name="Google Shape;280;p24"/>
          <p:cNvCxnSpPr/>
          <p:nvPr/>
        </p:nvCxnSpPr>
        <p:spPr>
          <a:xfrm>
            <a:off x="4401977" y="3170039"/>
            <a:ext cx="432444" cy="3158"/>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81" name="Google Shape;281;p24"/>
          <p:cNvCxnSpPr/>
          <p:nvPr/>
        </p:nvCxnSpPr>
        <p:spPr>
          <a:xfrm rot="10800000">
            <a:off x="9370631" y="3017236"/>
            <a:ext cx="0" cy="654287"/>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pic>
        <p:nvPicPr>
          <p:cNvPr id="282" name="Google Shape;282;p24"/>
          <p:cNvPicPr preferRelativeResize="0"/>
          <p:nvPr/>
        </p:nvPicPr>
        <p:blipFill rotWithShape="1">
          <a:blip r:embed="rId4">
            <a:alphaModFix/>
          </a:blip>
          <a:srcRect b="0" l="0" r="0" t="0"/>
          <a:stretch/>
        </p:blipFill>
        <p:spPr>
          <a:xfrm>
            <a:off x="5624150" y="3610947"/>
            <a:ext cx="4182233" cy="2630064"/>
          </a:xfrm>
          <a:prstGeom prst="rect">
            <a:avLst/>
          </a:prstGeom>
          <a:noFill/>
          <a:ln cap="flat" cmpd="sng" w="9525">
            <a:solidFill>
              <a:schemeClr val="dk2"/>
            </a:solidFill>
            <a:prstDash val="solid"/>
            <a:round/>
            <a:headEnd len="sm" w="sm" type="none"/>
            <a:tailEnd len="sm" w="sm" type="none"/>
          </a:ln>
        </p:spPr>
      </p:pic>
      <p:pic>
        <p:nvPicPr>
          <p:cNvPr id="283" name="Google Shape;283;p24"/>
          <p:cNvPicPr preferRelativeResize="0"/>
          <p:nvPr/>
        </p:nvPicPr>
        <p:blipFill rotWithShape="1">
          <a:blip r:embed="rId5">
            <a:alphaModFix/>
          </a:blip>
          <a:srcRect b="0" l="0" r="0" t="0"/>
          <a:stretch/>
        </p:blipFill>
        <p:spPr>
          <a:xfrm>
            <a:off x="4834420" y="1469503"/>
            <a:ext cx="3371897" cy="2474184"/>
          </a:xfrm>
          <a:prstGeom prst="rect">
            <a:avLst/>
          </a:prstGeom>
          <a:noFill/>
          <a:ln cap="flat" cmpd="sng" w="9525">
            <a:solidFill>
              <a:schemeClr val="dk2"/>
            </a:solidFill>
            <a:prstDash val="solid"/>
            <a:round/>
            <a:headEnd len="sm" w="sm" type="none"/>
            <a:tailEnd len="sm" w="sm" type="none"/>
          </a:ln>
        </p:spPr>
      </p:pic>
      <p:pic>
        <p:nvPicPr>
          <p:cNvPr id="279" name="Google Shape;279;p24"/>
          <p:cNvPicPr preferRelativeResize="0"/>
          <p:nvPr/>
        </p:nvPicPr>
        <p:blipFill rotWithShape="1">
          <a:blip r:embed="rId6">
            <a:alphaModFix/>
          </a:blip>
          <a:srcRect b="0" l="0" r="0" t="0"/>
          <a:stretch/>
        </p:blipFill>
        <p:spPr>
          <a:xfrm>
            <a:off x="1391276" y="1464837"/>
            <a:ext cx="3168196" cy="3559697"/>
          </a:xfrm>
          <a:prstGeom prst="rect">
            <a:avLst/>
          </a:prstGeom>
          <a:noFill/>
          <a:ln cap="flat" cmpd="sng" w="9525">
            <a:solidFill>
              <a:schemeClr val="dk2"/>
            </a:solidFill>
            <a:prstDash val="solid"/>
            <a:round/>
            <a:headEnd len="sm" w="sm" type="none"/>
            <a:tailEnd len="sm" w="sm" type="none"/>
          </a:ln>
        </p:spPr>
      </p:pic>
      <p:cxnSp>
        <p:nvCxnSpPr>
          <p:cNvPr id="284" name="Google Shape;284;p24"/>
          <p:cNvCxnSpPr>
            <a:endCxn id="282" idx="1"/>
          </p:cNvCxnSpPr>
          <p:nvPr/>
        </p:nvCxnSpPr>
        <p:spPr>
          <a:xfrm flipH="1" rot="-5400000">
            <a:off x="4880000" y="4181829"/>
            <a:ext cx="982200" cy="5061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pic>
        <p:nvPicPr>
          <p:cNvPr id="285" name="Google Shape;285;p24"/>
          <p:cNvPicPr preferRelativeResize="0"/>
          <p:nvPr/>
        </p:nvPicPr>
        <p:blipFill rotWithShape="1">
          <a:blip r:embed="rId7">
            <a:alphaModFix/>
          </a:blip>
          <a:srcRect b="0" l="0" r="0" t="0"/>
          <a:stretch/>
        </p:blipFill>
        <p:spPr>
          <a:xfrm>
            <a:off x="8692181" y="1957997"/>
            <a:ext cx="2944770" cy="1059239"/>
          </a:xfrm>
          <a:prstGeom prst="rect">
            <a:avLst/>
          </a:prstGeom>
          <a:noFill/>
          <a:ln cap="flat" cmpd="sng" w="9525">
            <a:solidFill>
              <a:schemeClr val="dk2"/>
            </a:solidFill>
            <a:prstDash val="solid"/>
            <a:round/>
            <a:headEnd len="sm" w="sm" type="none"/>
            <a:tailEnd len="sm" w="sm" type="none"/>
          </a:ln>
        </p:spPr>
      </p:pic>
      <p:sp>
        <p:nvSpPr>
          <p:cNvPr id="286" name="Google Shape;286;p24"/>
          <p:cNvSpPr txBox="1"/>
          <p:nvPr/>
        </p:nvSpPr>
        <p:spPr>
          <a:xfrm>
            <a:off x="9359780" y="1674910"/>
            <a:ext cx="17716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teams lookup table</a:t>
            </a:r>
            <a:endParaRPr b="1" i="0" sz="1400" u="none" cap="none" strike="noStrike">
              <a:solidFill>
                <a:srgbClr val="000000"/>
              </a:solidFill>
              <a:latin typeface="Arial"/>
              <a:ea typeface="Arial"/>
              <a:cs typeface="Arial"/>
              <a:sym typeface="Arial"/>
            </a:endParaRPr>
          </a:p>
        </p:txBody>
      </p:sp>
      <p:sp>
        <p:nvSpPr>
          <p:cNvPr id="287" name="Google Shape;287;p24"/>
          <p:cNvSpPr txBox="1"/>
          <p:nvPr/>
        </p:nvSpPr>
        <p:spPr>
          <a:xfrm>
            <a:off x="10200320" y="3620910"/>
            <a:ext cx="1565582" cy="2462213"/>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drop</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if</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exists</a:t>
            </a:r>
            <a:r>
              <a:rPr b="0" i="0" lang="en-US" sz="1400" u="none" cap="none" strike="noStrike">
                <a:solidFill>
                  <a:srgbClr val="212121"/>
                </a:solidFill>
                <a:latin typeface="Consolas"/>
                <a:ea typeface="Consolas"/>
                <a:cs typeface="Consolas"/>
                <a:sym typeface="Consolas"/>
              </a:rPr>
              <a:t> teams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 Loaded data into teams from a .csv using the Azure extension.  No alterations needed.</a:t>
            </a:r>
            <a:endParaRPr b="0" i="0" sz="1400" u="none" cap="none" strike="noStrike">
              <a:solidFill>
                <a:srgbClr val="212121"/>
              </a:solidFill>
              <a:latin typeface="Consolas"/>
              <a:ea typeface="Consolas"/>
              <a:cs typeface="Consolas"/>
              <a:sym typeface="Consolas"/>
            </a:endParaRPr>
          </a:p>
        </p:txBody>
      </p:sp>
      <p:sp>
        <p:nvSpPr>
          <p:cNvPr id="288" name="Google Shape;288;p24"/>
          <p:cNvSpPr txBox="1"/>
          <p:nvPr/>
        </p:nvSpPr>
        <p:spPr>
          <a:xfrm>
            <a:off x="10154098" y="3274475"/>
            <a:ext cx="17470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down table sql code</a:t>
            </a:r>
            <a:endParaRPr b="1"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a:t>
            </a:r>
            <a:endParaRPr sz="2800"/>
          </a:p>
        </p:txBody>
      </p:sp>
      <p:sp>
        <p:nvSpPr>
          <p:cNvPr id="294" name="Google Shape;294;p25"/>
          <p:cNvSpPr txBox="1"/>
          <p:nvPr/>
        </p:nvSpPr>
        <p:spPr>
          <a:xfrm>
            <a:off x="640310" y="738825"/>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Based on the logical model, below shows the buildout of the “player_stats_by_year” table with the up/down SQL.</a:t>
            </a:r>
            <a:endParaRPr b="0" i="0" sz="1700" u="none" cap="none" strike="noStrike">
              <a:solidFill>
                <a:srgbClr val="000000"/>
              </a:solidFill>
              <a:latin typeface="Calibri"/>
              <a:ea typeface="Calibri"/>
              <a:cs typeface="Calibri"/>
              <a:sym typeface="Calibri"/>
            </a:endParaRPr>
          </a:p>
        </p:txBody>
      </p:sp>
      <p:pic>
        <p:nvPicPr>
          <p:cNvPr descr="Image result for .csv logo" id="295" name="Google Shape;295;p25"/>
          <p:cNvPicPr preferRelativeResize="0"/>
          <p:nvPr/>
        </p:nvPicPr>
        <p:blipFill rotWithShape="1">
          <a:blip r:embed="rId3">
            <a:alphaModFix/>
          </a:blip>
          <a:srcRect b="0" l="0" r="0" t="0"/>
          <a:stretch/>
        </p:blipFill>
        <p:spPr>
          <a:xfrm>
            <a:off x="373417" y="2129125"/>
            <a:ext cx="870663" cy="870663"/>
          </a:xfrm>
          <a:prstGeom prst="rect">
            <a:avLst/>
          </a:prstGeom>
          <a:noFill/>
          <a:ln>
            <a:noFill/>
          </a:ln>
        </p:spPr>
      </p:pic>
      <p:sp>
        <p:nvSpPr>
          <p:cNvPr id="296" name="Google Shape;296;p25"/>
          <p:cNvSpPr txBox="1"/>
          <p:nvPr/>
        </p:nvSpPr>
        <p:spPr>
          <a:xfrm>
            <a:off x="0" y="1746438"/>
            <a:ext cx="201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Calibri"/>
                <a:ea typeface="Calibri"/>
                <a:cs typeface="Calibri"/>
                <a:sym typeface="Calibri"/>
              </a:rPr>
              <a:t>player_stats_by_year</a:t>
            </a:r>
            <a:r>
              <a:rPr b="1" i="0" lang="en-US" sz="1400" u="none" cap="none" strike="noStrike">
                <a:solidFill>
                  <a:srgbClr val="000000"/>
                </a:solidFill>
                <a:latin typeface="Calibri"/>
                <a:ea typeface="Calibri"/>
                <a:cs typeface="Calibri"/>
                <a:sym typeface="Calibri"/>
              </a:rPr>
              <a:t>.csv</a:t>
            </a:r>
            <a:endParaRPr b="1" i="0" sz="1400" u="none" cap="none" strike="noStrike">
              <a:solidFill>
                <a:srgbClr val="000000"/>
              </a:solidFill>
              <a:latin typeface="Arial"/>
              <a:ea typeface="Arial"/>
              <a:cs typeface="Arial"/>
              <a:sym typeface="Arial"/>
            </a:endParaRPr>
          </a:p>
        </p:txBody>
      </p:sp>
      <p:sp>
        <p:nvSpPr>
          <p:cNvPr id="297" name="Google Shape;297;p25"/>
          <p:cNvSpPr txBox="1"/>
          <p:nvPr/>
        </p:nvSpPr>
        <p:spPr>
          <a:xfrm>
            <a:off x="1983774" y="2129129"/>
            <a:ext cx="3025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Up/down table creation sql code</a:t>
            </a:r>
            <a:endParaRPr b="1" i="0" sz="1400" u="none" cap="none" strike="noStrike">
              <a:solidFill>
                <a:srgbClr val="000000"/>
              </a:solidFill>
              <a:latin typeface="Arial"/>
              <a:ea typeface="Arial"/>
              <a:cs typeface="Arial"/>
              <a:sym typeface="Arial"/>
            </a:endParaRPr>
          </a:p>
        </p:txBody>
      </p:sp>
      <p:cxnSp>
        <p:nvCxnSpPr>
          <p:cNvPr id="298" name="Google Shape;298;p25"/>
          <p:cNvCxnSpPr>
            <a:stCxn id="295" idx="2"/>
            <a:endCxn id="299" idx="1"/>
          </p:cNvCxnSpPr>
          <p:nvPr/>
        </p:nvCxnSpPr>
        <p:spPr>
          <a:xfrm flipH="1" rot="-5400000">
            <a:off x="836799" y="2971738"/>
            <a:ext cx="762600" cy="8187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300" name="Google Shape;300;p25"/>
          <p:cNvCxnSpPr/>
          <p:nvPr/>
        </p:nvCxnSpPr>
        <p:spPr>
          <a:xfrm>
            <a:off x="5401535" y="3803554"/>
            <a:ext cx="398100"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301" name="Google Shape;301;p25"/>
          <p:cNvSpPr txBox="1"/>
          <p:nvPr/>
        </p:nvSpPr>
        <p:spPr>
          <a:xfrm>
            <a:off x="7910625" y="1030075"/>
            <a:ext cx="2356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Calibri"/>
                <a:ea typeface="Calibri"/>
                <a:cs typeface="Calibri"/>
                <a:sym typeface="Calibri"/>
              </a:rPr>
              <a:t>player_stats_by_year</a:t>
            </a:r>
            <a:r>
              <a:rPr b="1" i="0" lang="en-US" sz="1400" u="none" cap="none" strike="noStrike">
                <a:solidFill>
                  <a:srgbClr val="000000"/>
                </a:solidFill>
                <a:latin typeface="Calibri"/>
                <a:ea typeface="Calibri"/>
                <a:cs typeface="Calibri"/>
                <a:sym typeface="Calibri"/>
              </a:rPr>
              <a:t> table</a:t>
            </a:r>
            <a:endParaRPr b="1" i="0" sz="1400" u="none" cap="none" strike="noStrike">
              <a:solidFill>
                <a:srgbClr val="000000"/>
              </a:solidFill>
              <a:latin typeface="Arial"/>
              <a:ea typeface="Arial"/>
              <a:cs typeface="Arial"/>
              <a:sym typeface="Arial"/>
            </a:endParaRPr>
          </a:p>
        </p:txBody>
      </p:sp>
      <p:pic>
        <p:nvPicPr>
          <p:cNvPr id="302" name="Google Shape;302;p25"/>
          <p:cNvPicPr preferRelativeResize="0"/>
          <p:nvPr/>
        </p:nvPicPr>
        <p:blipFill>
          <a:blip r:embed="rId4">
            <a:alphaModFix/>
          </a:blip>
          <a:stretch>
            <a:fillRect/>
          </a:stretch>
        </p:blipFill>
        <p:spPr>
          <a:xfrm>
            <a:off x="1627450" y="2707975"/>
            <a:ext cx="3774074" cy="2275309"/>
          </a:xfrm>
          <a:prstGeom prst="rect">
            <a:avLst/>
          </a:prstGeom>
          <a:noFill/>
          <a:ln cap="flat" cmpd="sng" w="9525">
            <a:solidFill>
              <a:schemeClr val="dk2"/>
            </a:solidFill>
            <a:prstDash val="solid"/>
            <a:round/>
            <a:headEnd len="sm" w="sm" type="none"/>
            <a:tailEnd len="sm" w="sm" type="none"/>
          </a:ln>
        </p:spPr>
      </p:pic>
      <p:pic>
        <p:nvPicPr>
          <p:cNvPr id="303" name="Google Shape;303;p25"/>
          <p:cNvPicPr preferRelativeResize="0"/>
          <p:nvPr/>
        </p:nvPicPr>
        <p:blipFill>
          <a:blip r:embed="rId5">
            <a:alphaModFix/>
          </a:blip>
          <a:stretch>
            <a:fillRect/>
          </a:stretch>
        </p:blipFill>
        <p:spPr>
          <a:xfrm>
            <a:off x="5887600" y="1426775"/>
            <a:ext cx="2208600" cy="4818624"/>
          </a:xfrm>
          <a:prstGeom prst="rect">
            <a:avLst/>
          </a:prstGeom>
          <a:noFill/>
          <a:ln cap="flat" cmpd="sng" w="9525">
            <a:solidFill>
              <a:schemeClr val="dk2"/>
            </a:solidFill>
            <a:prstDash val="solid"/>
            <a:round/>
            <a:headEnd len="sm" w="sm" type="none"/>
            <a:tailEnd len="sm" w="sm" type="none"/>
          </a:ln>
        </p:spPr>
      </p:pic>
      <p:pic>
        <p:nvPicPr>
          <p:cNvPr id="304" name="Google Shape;304;p25"/>
          <p:cNvPicPr preferRelativeResize="0"/>
          <p:nvPr/>
        </p:nvPicPr>
        <p:blipFill>
          <a:blip r:embed="rId6">
            <a:alphaModFix/>
          </a:blip>
          <a:stretch>
            <a:fillRect/>
          </a:stretch>
        </p:blipFill>
        <p:spPr>
          <a:xfrm>
            <a:off x="8184175" y="1426775"/>
            <a:ext cx="1809700" cy="4818625"/>
          </a:xfrm>
          <a:prstGeom prst="rect">
            <a:avLst/>
          </a:prstGeom>
          <a:noFill/>
          <a:ln cap="flat" cmpd="sng" w="9525">
            <a:solidFill>
              <a:schemeClr val="dk2"/>
            </a:solidFill>
            <a:prstDash val="solid"/>
            <a:round/>
            <a:headEnd len="sm" w="sm" type="none"/>
            <a:tailEnd len="sm" w="sm" type="none"/>
          </a:ln>
        </p:spPr>
      </p:pic>
      <p:pic>
        <p:nvPicPr>
          <p:cNvPr id="305" name="Google Shape;305;p25"/>
          <p:cNvPicPr preferRelativeResize="0"/>
          <p:nvPr/>
        </p:nvPicPr>
        <p:blipFill>
          <a:blip r:embed="rId7">
            <a:alphaModFix/>
          </a:blip>
          <a:stretch>
            <a:fillRect/>
          </a:stretch>
        </p:blipFill>
        <p:spPr>
          <a:xfrm>
            <a:off x="10044675" y="1426775"/>
            <a:ext cx="1893325" cy="4818624"/>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27c35eb82c_0_6"/>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buildout and data migration (Python Method)</a:t>
            </a:r>
            <a:endParaRPr sz="2800"/>
          </a:p>
        </p:txBody>
      </p:sp>
      <p:sp>
        <p:nvSpPr>
          <p:cNvPr id="311" name="Google Shape;311;g227c35eb82c_0_6"/>
          <p:cNvSpPr txBox="1"/>
          <p:nvPr/>
        </p:nvSpPr>
        <p:spPr>
          <a:xfrm>
            <a:off x="640310" y="738825"/>
            <a:ext cx="109860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Based on the logical model, below shows the </a:t>
            </a:r>
            <a:r>
              <a:rPr lang="en-US" sz="1700">
                <a:latin typeface="Calibri"/>
                <a:ea typeface="Calibri"/>
                <a:cs typeface="Calibri"/>
                <a:sym typeface="Calibri"/>
              </a:rPr>
              <a:t>Python code implementation of</a:t>
            </a:r>
            <a:r>
              <a:rPr b="0" i="0" lang="en-US" sz="1700" u="none" cap="none" strike="noStrike">
                <a:solidFill>
                  <a:srgbClr val="000000"/>
                </a:solidFill>
                <a:latin typeface="Calibri"/>
                <a:ea typeface="Calibri"/>
                <a:cs typeface="Calibri"/>
                <a:sym typeface="Calibri"/>
              </a:rPr>
              <a:t> </a:t>
            </a:r>
            <a:r>
              <a:rPr lang="en-US" sz="1700">
                <a:latin typeface="Calibri"/>
                <a:ea typeface="Calibri"/>
                <a:cs typeface="Calibri"/>
                <a:sym typeface="Calibri"/>
              </a:rPr>
              <a:t>importing data from csv/.xlsx files into the database</a:t>
            </a:r>
            <a:r>
              <a:rPr b="0" i="0" lang="en-US" sz="1700" u="none" cap="none" strike="noStrike">
                <a:solidFill>
                  <a:srgbClr val="000000"/>
                </a:solidFill>
                <a:latin typeface="Calibri"/>
                <a:ea typeface="Calibri"/>
                <a:cs typeface="Calibri"/>
                <a:sym typeface="Calibri"/>
              </a:rPr>
              <a:t>.</a:t>
            </a:r>
            <a:endParaRPr b="0" i="0" sz="1700" u="none" cap="none" strike="noStrike">
              <a:solidFill>
                <a:srgbClr val="000000"/>
              </a:solidFill>
              <a:latin typeface="Calibri"/>
              <a:ea typeface="Calibri"/>
              <a:cs typeface="Calibri"/>
              <a:sym typeface="Calibri"/>
            </a:endParaRPr>
          </a:p>
        </p:txBody>
      </p:sp>
      <p:sp>
        <p:nvSpPr>
          <p:cNvPr id="312" name="Google Shape;312;g227c35eb82c_0_6"/>
          <p:cNvSpPr txBox="1"/>
          <p:nvPr/>
        </p:nvSpPr>
        <p:spPr>
          <a:xfrm>
            <a:off x="5274524" y="1746454"/>
            <a:ext cx="3025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13" name="Google Shape;313;g227c35eb82c_0_6"/>
          <p:cNvSpPr txBox="1"/>
          <p:nvPr/>
        </p:nvSpPr>
        <p:spPr>
          <a:xfrm>
            <a:off x="9070525" y="1569825"/>
            <a:ext cx="2356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14" name="Google Shape;314;g227c35eb82c_0_6"/>
          <p:cNvSpPr txBox="1"/>
          <p:nvPr/>
        </p:nvSpPr>
        <p:spPr>
          <a:xfrm>
            <a:off x="10001000" y="2177188"/>
            <a:ext cx="201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latin typeface="Cambria"/>
              <a:ea typeface="Cambria"/>
              <a:cs typeface="Cambria"/>
              <a:sym typeface="Cambria"/>
            </a:endParaRPr>
          </a:p>
        </p:txBody>
      </p:sp>
      <p:sp>
        <p:nvSpPr>
          <p:cNvPr id="315" name="Google Shape;315;g227c35eb82c_0_6"/>
          <p:cNvSpPr txBox="1"/>
          <p:nvPr/>
        </p:nvSpPr>
        <p:spPr>
          <a:xfrm>
            <a:off x="134550" y="1923475"/>
            <a:ext cx="2914800" cy="41004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pyodbc</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pandas </a:t>
            </a:r>
            <a:r>
              <a:rPr lang="en-US" sz="1200">
                <a:solidFill>
                  <a:srgbClr val="CC7832"/>
                </a:solidFill>
              </a:rPr>
              <a:t>as </a:t>
            </a:r>
            <a:r>
              <a:rPr lang="en-US" sz="1200">
                <a:solidFill>
                  <a:srgbClr val="A9B7C6"/>
                </a:solidFill>
              </a:rPr>
              <a:t>pd</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openpyxl</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sqlalchemy </a:t>
            </a:r>
            <a:r>
              <a:rPr lang="en-US" sz="1200">
                <a:solidFill>
                  <a:srgbClr val="CC7832"/>
                </a:solidFill>
              </a:rPr>
              <a:t>as </a:t>
            </a:r>
            <a:r>
              <a:rPr lang="en-US" sz="1200">
                <a:solidFill>
                  <a:srgbClr val="A9B7C6"/>
                </a:solidFill>
              </a:rPr>
              <a:t>sa</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urllib</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C7832"/>
                </a:solidFill>
              </a:rPr>
              <a:t>import </a:t>
            </a:r>
            <a:r>
              <a:rPr lang="en-US" sz="1200">
                <a:solidFill>
                  <a:srgbClr val="A9B7C6"/>
                </a:solidFill>
              </a:rPr>
              <a:t>numpy </a:t>
            </a:r>
            <a:r>
              <a:rPr lang="en-US" sz="1200">
                <a:solidFill>
                  <a:srgbClr val="CC7832"/>
                </a:solidFill>
              </a:rPr>
              <a:t>as </a:t>
            </a:r>
            <a:r>
              <a:rPr lang="en-US" sz="1200">
                <a:solidFill>
                  <a:srgbClr val="A9B7C6"/>
                </a:solidFill>
              </a:rPr>
              <a:t>np</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CB7D7D"/>
                </a:solidFill>
              </a:rPr>
              <a:t># establish connection to MSSQL DB</a:t>
            </a:r>
            <a:endParaRPr sz="1200">
              <a:solidFill>
                <a:srgbClr val="CB7D7D"/>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A9B7C6"/>
                </a:solidFill>
              </a:rPr>
              <a:t>conn_str = (</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A9B7C6"/>
                </a:solidFill>
              </a:rPr>
              <a:t>    </a:t>
            </a:r>
            <a:r>
              <a:rPr lang="en-US" sz="1200">
                <a:solidFill>
                  <a:srgbClr val="B3960F"/>
                </a:solidFill>
              </a:rPr>
              <a:t>r'DRIVER={ODBC Driver 18 for SQL Server};'</a:t>
            </a:r>
            <a:endParaRPr sz="12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B3960F"/>
                </a:solidFill>
              </a:rPr>
              <a:t>    r'SERVER=KUBOTA_SERVER_NAME;'</a:t>
            </a:r>
            <a:endParaRPr sz="12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B3960F"/>
                </a:solidFill>
              </a:rPr>
              <a:t>    r'DATABASE=baseball_cards_db;'</a:t>
            </a:r>
            <a:endParaRPr sz="12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B3960F"/>
                </a:solidFill>
              </a:rPr>
              <a:t>    r'UID=USERID;'</a:t>
            </a:r>
            <a:endParaRPr sz="12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B3960F"/>
                </a:solidFill>
              </a:rPr>
              <a:t>    r'PWD=PWD;'</a:t>
            </a:r>
            <a:r>
              <a:rPr lang="en-US" sz="1200">
                <a:solidFill>
                  <a:srgbClr val="A9B7C6"/>
                </a:solidFill>
              </a:rPr>
              <a:t>)</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A9B7C6"/>
                </a:solidFill>
              </a:rPr>
              <a:t>cnxn = pyodbc.connect(conn_str)</a:t>
            </a:r>
            <a:endParaRPr sz="12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A9B7C6"/>
                </a:solidFill>
              </a:rPr>
              <a:t>cursor = cnxn.cursor()</a:t>
            </a:r>
            <a:endParaRPr sz="1200">
              <a:solidFill>
                <a:srgbClr val="0000FF"/>
              </a:solidFill>
              <a:latin typeface="Consolas"/>
              <a:ea typeface="Consolas"/>
              <a:cs typeface="Consolas"/>
              <a:sym typeface="Consolas"/>
            </a:endParaRPr>
          </a:p>
        </p:txBody>
      </p:sp>
      <p:sp>
        <p:nvSpPr>
          <p:cNvPr id="316" name="Google Shape;316;g227c35eb82c_0_6"/>
          <p:cNvSpPr txBox="1"/>
          <p:nvPr/>
        </p:nvSpPr>
        <p:spPr>
          <a:xfrm>
            <a:off x="307650" y="1485050"/>
            <a:ext cx="2568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Calibri"/>
                <a:ea typeface="Calibri"/>
                <a:cs typeface="Calibri"/>
                <a:sym typeface="Calibri"/>
              </a:rPr>
              <a:t>Establishes connection to DB</a:t>
            </a:r>
            <a:endParaRPr b="1" i="0" sz="1400" u="none" cap="none" strike="noStrike">
              <a:solidFill>
                <a:srgbClr val="000000"/>
              </a:solidFill>
              <a:latin typeface="Arial"/>
              <a:ea typeface="Arial"/>
              <a:cs typeface="Arial"/>
              <a:sym typeface="Arial"/>
            </a:endParaRPr>
          </a:p>
        </p:txBody>
      </p:sp>
      <p:sp>
        <p:nvSpPr>
          <p:cNvPr id="317" name="Google Shape;317;g227c35eb82c_0_6"/>
          <p:cNvSpPr txBox="1"/>
          <p:nvPr/>
        </p:nvSpPr>
        <p:spPr>
          <a:xfrm>
            <a:off x="4565488" y="3429000"/>
            <a:ext cx="3025200" cy="860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1300">
                <a:solidFill>
                  <a:srgbClr val="CB7D7D"/>
                </a:solidFill>
              </a:rPr>
              <a:t># create df from excel</a:t>
            </a:r>
            <a:endParaRPr sz="1300">
              <a:solidFill>
                <a:srgbClr val="CB7D7D"/>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A9B7C6"/>
                </a:solidFill>
              </a:rPr>
              <a:t>df = pd.read_excel(‘FILE LOCATION’)</a:t>
            </a:r>
            <a:endParaRPr sz="1300">
              <a:solidFill>
                <a:srgbClr val="A9B7C6"/>
              </a:solidFill>
            </a:endParaRPr>
          </a:p>
          <a:p>
            <a:pPr indent="0" lvl="0" marL="0" rtl="0" algn="l">
              <a:spcBef>
                <a:spcPts val="0"/>
              </a:spcBef>
              <a:spcAft>
                <a:spcPts val="0"/>
              </a:spcAft>
              <a:buNone/>
            </a:pPr>
            <a:r>
              <a:t/>
            </a:r>
            <a:endParaRPr>
              <a:latin typeface="Cambria"/>
              <a:ea typeface="Cambria"/>
              <a:cs typeface="Cambria"/>
              <a:sym typeface="Cambria"/>
            </a:endParaRPr>
          </a:p>
        </p:txBody>
      </p:sp>
      <p:sp>
        <p:nvSpPr>
          <p:cNvPr id="318" name="Google Shape;318;g227c35eb82c_0_6"/>
          <p:cNvSpPr txBox="1"/>
          <p:nvPr/>
        </p:nvSpPr>
        <p:spPr>
          <a:xfrm>
            <a:off x="8085375" y="1363250"/>
            <a:ext cx="39348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300">
                <a:latin typeface="Calibri"/>
                <a:ea typeface="Calibri"/>
                <a:cs typeface="Calibri"/>
                <a:sym typeface="Calibri"/>
              </a:rPr>
              <a:t>Executes SQL-DDL command within Python and imports data into DB. Closes connection to DB after statements are complete are complete</a:t>
            </a:r>
            <a:endParaRPr b="1" sz="1300">
              <a:latin typeface="Calibri"/>
              <a:ea typeface="Calibri"/>
              <a:cs typeface="Calibri"/>
              <a:sym typeface="Calibri"/>
            </a:endParaRPr>
          </a:p>
        </p:txBody>
      </p:sp>
      <p:sp>
        <p:nvSpPr>
          <p:cNvPr id="319" name="Google Shape;319;g227c35eb82c_0_6"/>
          <p:cNvSpPr txBox="1"/>
          <p:nvPr/>
        </p:nvSpPr>
        <p:spPr>
          <a:xfrm>
            <a:off x="8401350" y="2106225"/>
            <a:ext cx="3446700" cy="3606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1300">
                <a:solidFill>
                  <a:srgbClr val="CC7832"/>
                </a:solidFill>
              </a:rPr>
              <a:t>for </a:t>
            </a:r>
            <a:r>
              <a:rPr lang="en-US" sz="1300">
                <a:solidFill>
                  <a:srgbClr val="A9B7C6"/>
                </a:solidFill>
              </a:rPr>
              <a:t>row </a:t>
            </a:r>
            <a:r>
              <a:rPr lang="en-US" sz="1300">
                <a:solidFill>
                  <a:srgbClr val="CC7832"/>
                </a:solidFill>
              </a:rPr>
              <a:t>in </a:t>
            </a:r>
            <a:r>
              <a:rPr lang="en-US" sz="1300">
                <a:solidFill>
                  <a:srgbClr val="A9B7C6"/>
                </a:solidFill>
              </a:rPr>
              <a:t>df.itertuples():</a:t>
            </a:r>
            <a:endParaRPr sz="13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A9B7C6"/>
                </a:solidFill>
              </a:rPr>
              <a:t>    cursor.execute(</a:t>
            </a:r>
            <a:r>
              <a:rPr lang="en-US" sz="1300">
                <a:solidFill>
                  <a:srgbClr val="B3960F"/>
                </a:solidFill>
              </a:rPr>
              <a:t>'''</a:t>
            </a:r>
            <a:endParaRPr sz="13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B3960F"/>
                </a:solidFill>
              </a:rPr>
              <a:t>                   insert into TABLE_NAME (</a:t>
            </a:r>
            <a:endParaRPr sz="13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B3960F"/>
                </a:solidFill>
              </a:rPr>
              <a:t>		TABLE_ATTRIBUTES</a:t>
            </a:r>
            <a:endParaRPr sz="13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B3960F"/>
                </a:solidFill>
              </a:rPr>
              <a:t>                       )</a:t>
            </a:r>
            <a:endParaRPr sz="13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B3960F"/>
                </a:solidFill>
              </a:rPr>
              <a:t>                   values (?,?,?,?,?)</a:t>
            </a:r>
            <a:endParaRPr sz="1300">
              <a:solidFill>
                <a:srgbClr val="B3960F"/>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B3960F"/>
                </a:solidFill>
              </a:rPr>
              <a:t>        '''</a:t>
            </a:r>
            <a:r>
              <a:rPr lang="en-US" sz="1300">
                <a:solidFill>
                  <a:srgbClr val="CC7832"/>
                </a:solidFill>
              </a:rPr>
              <a:t>,</a:t>
            </a:r>
            <a:endParaRPr sz="1300">
              <a:solidFill>
                <a:srgbClr val="CC7832"/>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CC7832"/>
                </a:solidFill>
              </a:rPr>
              <a:t>                   </a:t>
            </a:r>
            <a:r>
              <a:rPr lang="en-US" sz="1300">
                <a:solidFill>
                  <a:srgbClr val="A9B7C6"/>
                </a:solidFill>
              </a:rPr>
              <a:t>row.SPREADSHEET_COLUMN_NAME</a:t>
            </a:r>
            <a:r>
              <a:rPr lang="en-US" sz="1300">
                <a:solidFill>
                  <a:srgbClr val="CC7832"/>
                </a:solidFill>
              </a:rPr>
              <a:t>,</a:t>
            </a:r>
            <a:endParaRPr sz="1300">
              <a:solidFill>
                <a:srgbClr val="A9B7C6"/>
              </a:solidFill>
            </a:endParaRPr>
          </a:p>
          <a:p>
            <a:pPr indent="0" lvl="0" marL="0" rtl="0" algn="l">
              <a:lnSpc>
                <a:spcPct val="115000"/>
              </a:lnSpc>
              <a:spcBef>
                <a:spcPts val="0"/>
              </a:spcBef>
              <a:spcAft>
                <a:spcPts val="0"/>
              </a:spcAft>
              <a:buNone/>
            </a:pPr>
            <a:r>
              <a:rPr lang="en-US" sz="1300">
                <a:solidFill>
                  <a:srgbClr val="A9B7C6"/>
                </a:solidFill>
              </a:rPr>
              <a:t>                   )</a:t>
            </a:r>
            <a:endParaRPr sz="1300">
              <a:solidFill>
                <a:srgbClr val="A9B7C6"/>
              </a:solidFill>
            </a:endParaRPr>
          </a:p>
          <a:p>
            <a:pPr indent="0" lvl="0" marL="0" rtl="0" algn="l">
              <a:lnSpc>
                <a:spcPct val="115000"/>
              </a:lnSpc>
              <a:spcBef>
                <a:spcPts val="0"/>
              </a:spcBef>
              <a:spcAft>
                <a:spcPts val="0"/>
              </a:spcAft>
              <a:buClr>
                <a:schemeClr val="dk2"/>
              </a:buClr>
              <a:buSzPts val="1100"/>
              <a:buFont typeface="Arial"/>
              <a:buNone/>
            </a:pPr>
            <a:r>
              <a:t/>
            </a:r>
            <a:endParaRPr sz="13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A9B7C6"/>
                </a:solidFill>
              </a:rPr>
              <a:t>cnxn.commit()</a:t>
            </a:r>
            <a:endParaRPr sz="1300">
              <a:solidFill>
                <a:srgbClr val="A9B7C6"/>
              </a:solidFill>
            </a:endParaRPr>
          </a:p>
          <a:p>
            <a:pPr indent="0" lvl="0" marL="0" rtl="0" algn="l">
              <a:lnSpc>
                <a:spcPct val="115000"/>
              </a:lnSpc>
              <a:spcBef>
                <a:spcPts val="0"/>
              </a:spcBef>
              <a:spcAft>
                <a:spcPts val="0"/>
              </a:spcAft>
              <a:buClr>
                <a:schemeClr val="dk2"/>
              </a:buClr>
              <a:buSzPts val="1100"/>
              <a:buFont typeface="Arial"/>
              <a:buNone/>
            </a:pPr>
            <a:r>
              <a:t/>
            </a:r>
            <a:endParaRPr sz="1300">
              <a:solidFill>
                <a:srgbClr val="A9B7C6"/>
              </a:solidFill>
            </a:endParaRPr>
          </a:p>
          <a:p>
            <a:pPr indent="0" lvl="0" marL="0" rtl="0" algn="l">
              <a:lnSpc>
                <a:spcPct val="115000"/>
              </a:lnSpc>
              <a:spcBef>
                <a:spcPts val="0"/>
              </a:spcBef>
              <a:spcAft>
                <a:spcPts val="0"/>
              </a:spcAft>
              <a:buClr>
                <a:schemeClr val="dk2"/>
              </a:buClr>
              <a:buSzPts val="1100"/>
              <a:buFont typeface="Arial"/>
              <a:buNone/>
            </a:pPr>
            <a:r>
              <a:rPr lang="en-US" sz="1300">
                <a:solidFill>
                  <a:srgbClr val="CB7D7D"/>
                </a:solidFill>
              </a:rPr>
              <a:t># close connection to server</a:t>
            </a:r>
            <a:endParaRPr sz="1300">
              <a:solidFill>
                <a:srgbClr val="CB7D7D"/>
              </a:solidFill>
            </a:endParaRPr>
          </a:p>
          <a:p>
            <a:pPr indent="0" lvl="0" marL="0" rtl="0" algn="l">
              <a:lnSpc>
                <a:spcPct val="115000"/>
              </a:lnSpc>
              <a:spcBef>
                <a:spcPts val="0"/>
              </a:spcBef>
              <a:spcAft>
                <a:spcPts val="0"/>
              </a:spcAft>
              <a:buNone/>
            </a:pPr>
            <a:r>
              <a:rPr lang="en-US" sz="1300">
                <a:solidFill>
                  <a:srgbClr val="A9B7C6"/>
                </a:solidFill>
              </a:rPr>
              <a:t>cnxn.close()</a:t>
            </a:r>
            <a:endParaRPr>
              <a:latin typeface="Cambria"/>
              <a:ea typeface="Cambria"/>
              <a:cs typeface="Cambria"/>
              <a:sym typeface="Cambria"/>
            </a:endParaRPr>
          </a:p>
        </p:txBody>
      </p:sp>
      <p:sp>
        <p:nvSpPr>
          <p:cNvPr id="320" name="Google Shape;320;g227c35eb82c_0_6"/>
          <p:cNvSpPr txBox="1"/>
          <p:nvPr/>
        </p:nvSpPr>
        <p:spPr>
          <a:xfrm>
            <a:off x="5027799" y="2969700"/>
            <a:ext cx="210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Calibri"/>
                <a:ea typeface="Calibri"/>
                <a:cs typeface="Calibri"/>
                <a:sym typeface="Calibri"/>
              </a:rPr>
              <a:t>Create DF from excel file</a:t>
            </a:r>
            <a:endParaRPr b="1" i="0" sz="1400" u="none" cap="none" strike="noStrike">
              <a:solidFill>
                <a:srgbClr val="000000"/>
              </a:solidFill>
              <a:latin typeface="Arial"/>
              <a:ea typeface="Arial"/>
              <a:cs typeface="Arial"/>
              <a:sym typeface="Arial"/>
            </a:endParaRPr>
          </a:p>
        </p:txBody>
      </p:sp>
      <p:pic>
        <p:nvPicPr>
          <p:cNvPr descr="Image result for .csv logo" id="321" name="Google Shape;321;g227c35eb82c_0_6"/>
          <p:cNvPicPr preferRelativeResize="0"/>
          <p:nvPr/>
        </p:nvPicPr>
        <p:blipFill rotWithShape="1">
          <a:blip r:embed="rId3">
            <a:alphaModFix/>
          </a:blip>
          <a:srcRect b="0" l="0" r="0" t="0"/>
          <a:stretch/>
        </p:blipFill>
        <p:spPr>
          <a:xfrm>
            <a:off x="3164217" y="2275050"/>
            <a:ext cx="870663" cy="870663"/>
          </a:xfrm>
          <a:prstGeom prst="rect">
            <a:avLst/>
          </a:prstGeom>
          <a:noFill/>
          <a:ln>
            <a:noFill/>
          </a:ln>
        </p:spPr>
      </p:pic>
      <p:sp>
        <p:nvSpPr>
          <p:cNvPr id="322" name="Google Shape;322;g227c35eb82c_0_6"/>
          <p:cNvSpPr txBox="1"/>
          <p:nvPr/>
        </p:nvSpPr>
        <p:spPr>
          <a:xfrm>
            <a:off x="3207177" y="1923470"/>
            <a:ext cx="120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cards.csv</a:t>
            </a:r>
            <a:endParaRPr b="1" i="0" sz="1400" u="none" cap="none" strike="noStrike">
              <a:solidFill>
                <a:srgbClr val="000000"/>
              </a:solidFill>
              <a:latin typeface="Arial"/>
              <a:ea typeface="Arial"/>
              <a:cs typeface="Arial"/>
              <a:sym typeface="Arial"/>
            </a:endParaRPr>
          </a:p>
        </p:txBody>
      </p:sp>
      <p:cxnSp>
        <p:nvCxnSpPr>
          <p:cNvPr id="323" name="Google Shape;323;g227c35eb82c_0_6"/>
          <p:cNvCxnSpPr>
            <a:stCxn id="321" idx="2"/>
          </p:cNvCxnSpPr>
          <p:nvPr/>
        </p:nvCxnSpPr>
        <p:spPr>
          <a:xfrm flipH="1" rot="-5400000">
            <a:off x="3627599" y="3117663"/>
            <a:ext cx="762600" cy="8187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324" name="Google Shape;324;g227c35eb82c_0_6"/>
          <p:cNvCxnSpPr/>
          <p:nvPr/>
        </p:nvCxnSpPr>
        <p:spPr>
          <a:xfrm>
            <a:off x="7736100" y="3817050"/>
            <a:ext cx="595800"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10"/>
              </a:srgbClr>
            </a:outerShdw>
          </a:effectLst>
        </p:spPr>
      </p:cxn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6"/>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330" name="Google Shape;330;p26"/>
          <p:cNvSpPr txBox="1"/>
          <p:nvPr/>
        </p:nvSpPr>
        <p:spPr>
          <a:xfrm>
            <a:off x="1152942" y="1127291"/>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Conceptual and Logical data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External data model and User Interface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Mapping of required artifacts from the syllabus</a:t>
            </a:r>
            <a:endParaRPr b="0" i="0" sz="2400" u="none" cap="none" strike="noStrike">
              <a:solidFill>
                <a:schemeClr val="dk1"/>
              </a:solidFill>
              <a:latin typeface="Cambria"/>
              <a:ea typeface="Cambria"/>
              <a:cs typeface="Cambria"/>
              <a:sym typeface="Cambria"/>
            </a:endParaRPr>
          </a:p>
        </p:txBody>
      </p:sp>
      <p:sp>
        <p:nvSpPr>
          <p:cNvPr id="331" name="Google Shape;331;p26"/>
          <p:cNvSpPr/>
          <p:nvPr/>
        </p:nvSpPr>
        <p:spPr>
          <a:xfrm>
            <a:off x="1031457" y="4039728"/>
            <a:ext cx="10132176" cy="514350"/>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102a732e6d_0_5"/>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ambria"/>
              <a:buNone/>
            </a:pPr>
            <a:r>
              <a:rPr lang="en-US"/>
              <a:t>Stored Procedure development based on Use Case #1</a:t>
            </a:r>
            <a:endParaRPr/>
          </a:p>
        </p:txBody>
      </p:sp>
      <p:sp>
        <p:nvSpPr>
          <p:cNvPr id="337" name="Google Shape;337;g2102a732e6d_0_5"/>
          <p:cNvSpPr txBox="1"/>
          <p:nvPr/>
        </p:nvSpPr>
        <p:spPr>
          <a:xfrm>
            <a:off x="749300" y="592775"/>
            <a:ext cx="112272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USE CASE </a:t>
            </a:r>
            <a:r>
              <a:rPr b="1" lang="en-US" sz="1700">
                <a:latin typeface="Calibri"/>
                <a:ea typeface="Calibri"/>
                <a:cs typeface="Calibri"/>
                <a:sym typeface="Calibri"/>
              </a:rPr>
              <a:t>1</a:t>
            </a:r>
            <a:r>
              <a:rPr b="1" i="0" lang="en-US" sz="1700" u="none" cap="none" strike="noStrike">
                <a:solidFill>
                  <a:srgbClr val="000000"/>
                </a:solidFill>
                <a:latin typeface="Calibri"/>
                <a:ea typeface="Calibri"/>
                <a:cs typeface="Calibri"/>
                <a:sym typeface="Calibri"/>
              </a:rPr>
              <a:t>:  </a:t>
            </a:r>
            <a:r>
              <a:rPr b="1" lang="en-US" sz="1700">
                <a:latin typeface="Calibri"/>
                <a:ea typeface="Calibri"/>
                <a:cs typeface="Calibri"/>
                <a:sym typeface="Calibri"/>
              </a:rPr>
              <a:t>Returns one or more players along with their professional stats or personal information for all years or a specific year.</a:t>
            </a:r>
            <a:endParaRPr b="1" i="0" sz="1700" u="none" cap="none" strike="noStrike">
              <a:solidFill>
                <a:srgbClr val="000000"/>
              </a:solidFill>
              <a:latin typeface="Calibri"/>
              <a:ea typeface="Calibri"/>
              <a:cs typeface="Calibri"/>
              <a:sym typeface="Calibri"/>
            </a:endParaRPr>
          </a:p>
        </p:txBody>
      </p:sp>
      <p:sp>
        <p:nvSpPr>
          <p:cNvPr id="338" name="Google Shape;338;g2102a732e6d_0_5"/>
          <p:cNvSpPr txBox="1"/>
          <p:nvPr/>
        </p:nvSpPr>
        <p:spPr>
          <a:xfrm>
            <a:off x="640300" y="1332325"/>
            <a:ext cx="9732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700">
                <a:solidFill>
                  <a:schemeClr val="dk2"/>
                </a:solidFill>
                <a:latin typeface="Calibri"/>
                <a:ea typeface="Calibri"/>
                <a:cs typeface="Calibri"/>
                <a:sym typeface="Calibri"/>
              </a:rPr>
              <a:t>The user interface below accepts user input for player types (pitchers or fielders), return (personal or professional stats), player first name, player last name, and year.  Player first name, player last name, and year are all optional fields. </a:t>
            </a:r>
            <a:endParaRPr b="1" i="1" sz="1700">
              <a:solidFill>
                <a:schemeClr val="dk2"/>
              </a:solidFill>
              <a:latin typeface="Calibri"/>
              <a:ea typeface="Calibri"/>
              <a:cs typeface="Calibri"/>
              <a:sym typeface="Calibri"/>
            </a:endParaRPr>
          </a:p>
        </p:txBody>
      </p:sp>
      <p:pic>
        <p:nvPicPr>
          <p:cNvPr id="339" name="Google Shape;339;g2102a732e6d_0_5"/>
          <p:cNvPicPr preferRelativeResize="0"/>
          <p:nvPr/>
        </p:nvPicPr>
        <p:blipFill>
          <a:blip r:embed="rId3">
            <a:alphaModFix/>
          </a:blip>
          <a:stretch>
            <a:fillRect/>
          </a:stretch>
        </p:blipFill>
        <p:spPr>
          <a:xfrm>
            <a:off x="838475" y="2425875"/>
            <a:ext cx="10182225" cy="3181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102a732e6d_0_14"/>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#1</a:t>
            </a:r>
            <a:endParaRPr sz="2800"/>
          </a:p>
        </p:txBody>
      </p:sp>
      <p:sp>
        <p:nvSpPr>
          <p:cNvPr id="345" name="Google Shape;345;g2102a732e6d_0_14"/>
          <p:cNvSpPr txBox="1"/>
          <p:nvPr/>
        </p:nvSpPr>
        <p:spPr>
          <a:xfrm>
            <a:off x="640310" y="659516"/>
            <a:ext cx="10986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2"/>
              </a:buClr>
              <a:buSzPts val="1600"/>
              <a:buFont typeface="Arial"/>
              <a:buNone/>
            </a:pPr>
            <a:r>
              <a:rPr b="1" i="1" lang="en-US" sz="1700">
                <a:solidFill>
                  <a:schemeClr val="dk2"/>
                </a:solidFill>
                <a:latin typeface="Calibri"/>
                <a:ea typeface="Calibri"/>
                <a:cs typeface="Calibri"/>
                <a:sym typeface="Calibri"/>
              </a:rPr>
              <a:t>SQL code for stored procedure p_get_player_stats:</a:t>
            </a:r>
            <a:endParaRPr b="1" i="0" sz="1700" u="none" cap="none" strike="noStrike">
              <a:solidFill>
                <a:srgbClr val="000000"/>
              </a:solidFill>
              <a:latin typeface="Calibri"/>
              <a:ea typeface="Calibri"/>
              <a:cs typeface="Calibri"/>
              <a:sym typeface="Calibri"/>
            </a:endParaRPr>
          </a:p>
        </p:txBody>
      </p:sp>
      <p:sp>
        <p:nvSpPr>
          <p:cNvPr id="346" name="Google Shape;346;g2102a732e6d_0_14"/>
          <p:cNvSpPr txBox="1"/>
          <p:nvPr/>
        </p:nvSpPr>
        <p:spPr>
          <a:xfrm>
            <a:off x="2403875" y="1013525"/>
            <a:ext cx="1129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Code Part 1:</a:t>
            </a:r>
            <a:endParaRPr b="1" i="1" sz="1400" u="sng" cap="none" strike="noStrike">
              <a:solidFill>
                <a:srgbClr val="000000"/>
              </a:solidFill>
              <a:latin typeface="Calibri"/>
              <a:ea typeface="Calibri"/>
              <a:cs typeface="Calibri"/>
              <a:sym typeface="Calibri"/>
            </a:endParaRPr>
          </a:p>
        </p:txBody>
      </p:sp>
      <p:sp>
        <p:nvSpPr>
          <p:cNvPr id="347" name="Google Shape;347;g2102a732e6d_0_14"/>
          <p:cNvSpPr txBox="1"/>
          <p:nvPr/>
        </p:nvSpPr>
        <p:spPr>
          <a:xfrm>
            <a:off x="8279525" y="659525"/>
            <a:ext cx="1129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Code Part 2:</a:t>
            </a:r>
            <a:endParaRPr b="1" i="1" sz="1400" u="sng" cap="none" strike="noStrike">
              <a:solidFill>
                <a:srgbClr val="000000"/>
              </a:solidFill>
              <a:latin typeface="Calibri"/>
              <a:ea typeface="Calibri"/>
              <a:cs typeface="Calibri"/>
              <a:sym typeface="Calibri"/>
            </a:endParaRPr>
          </a:p>
        </p:txBody>
      </p:sp>
      <p:pic>
        <p:nvPicPr>
          <p:cNvPr id="348" name="Google Shape;348;g2102a732e6d_0_14"/>
          <p:cNvPicPr preferRelativeResize="0"/>
          <p:nvPr/>
        </p:nvPicPr>
        <p:blipFill>
          <a:blip r:embed="rId3">
            <a:alphaModFix/>
          </a:blip>
          <a:stretch>
            <a:fillRect/>
          </a:stretch>
        </p:blipFill>
        <p:spPr>
          <a:xfrm>
            <a:off x="371475" y="1321325"/>
            <a:ext cx="5194300" cy="4930649"/>
          </a:xfrm>
          <a:prstGeom prst="rect">
            <a:avLst/>
          </a:prstGeom>
          <a:noFill/>
          <a:ln cap="flat" cmpd="sng" w="9525">
            <a:solidFill>
              <a:schemeClr val="dk2"/>
            </a:solidFill>
            <a:prstDash val="solid"/>
            <a:round/>
            <a:headEnd len="sm" w="sm" type="none"/>
            <a:tailEnd len="sm" w="sm" type="none"/>
          </a:ln>
        </p:spPr>
      </p:pic>
      <p:pic>
        <p:nvPicPr>
          <p:cNvPr id="349" name="Google Shape;349;g2102a732e6d_0_14"/>
          <p:cNvPicPr preferRelativeResize="0"/>
          <p:nvPr/>
        </p:nvPicPr>
        <p:blipFill>
          <a:blip r:embed="rId4">
            <a:alphaModFix/>
          </a:blip>
          <a:stretch>
            <a:fillRect/>
          </a:stretch>
        </p:blipFill>
        <p:spPr>
          <a:xfrm>
            <a:off x="6637425" y="1013525"/>
            <a:ext cx="4413700" cy="5238449"/>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640310" y="214576"/>
            <a:ext cx="10578548" cy="5509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Introduction and project approval</a:t>
            </a:r>
            <a:endParaRPr sz="2800"/>
          </a:p>
        </p:txBody>
      </p:sp>
      <p:sp>
        <p:nvSpPr>
          <p:cNvPr id="99" name="Google Shape;99;p3"/>
          <p:cNvSpPr txBox="1"/>
          <p:nvPr/>
        </p:nvSpPr>
        <p:spPr>
          <a:xfrm>
            <a:off x="640310" y="778721"/>
            <a:ext cx="10986000" cy="550762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2"/>
              </a:buClr>
              <a:buSzPts val="1100"/>
              <a:buFont typeface="Arial"/>
              <a:buNone/>
            </a:pPr>
            <a:r>
              <a:rPr b="1" i="1" lang="en-US" sz="1700" u="none" cap="none" strike="noStrike">
                <a:solidFill>
                  <a:srgbClr val="17394D"/>
                </a:solidFill>
                <a:latin typeface="Calibri"/>
                <a:ea typeface="Calibri"/>
                <a:cs typeface="Calibri"/>
                <a:sym typeface="Calibri"/>
              </a:rPr>
              <a:t>Concept and Genesis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1"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Our project centers around baseball cards and players.  Specifically, Topps baseball cards between 1970 and 1989 as well as player information and statistics about those that played during this era.  Baseball cards can be categorized in terms of “raw” cards and “graded” cards.  Raw cards are the familiar unprotected cards that kids purchase at convenience stores.  Graded cards have been formally examined by an authorized grading institution.  A graded card gets encapsulated in a protective cover (as shown on the title page) and is formally registered with a unique certification number.  In the case of this project, the grading institution is Professional Sports Authority (PSA) which is considered to be the most consistent and trusted grading agency for baseball cards.  Cards are given a grade of 1-10 in half units with a 10 being the highest possible grade and most valuable cards.  On January 14</a:t>
            </a:r>
            <a:r>
              <a:rPr b="0" baseline="30000" i="0" lang="en-US" sz="1700" u="none" cap="none" strike="noStrike">
                <a:solidFill>
                  <a:srgbClr val="17394D"/>
                </a:solidFill>
                <a:latin typeface="Calibri"/>
                <a:ea typeface="Calibri"/>
                <a:cs typeface="Calibri"/>
                <a:sym typeface="Calibri"/>
              </a:rPr>
              <a:t>th</a:t>
            </a:r>
            <a:r>
              <a:rPr b="0" i="0" lang="en-US" sz="1700" u="none" cap="none" strike="noStrike">
                <a:solidFill>
                  <a:srgbClr val="17394D"/>
                </a:solidFill>
                <a:latin typeface="Calibri"/>
                <a:ea typeface="Calibri"/>
                <a:cs typeface="Calibri"/>
                <a:sym typeface="Calibri"/>
              </a:rPr>
              <a:t>, 2021, a PSA 9 1952 Topps Micky Mantle rookie card sold for $5.2MM (a PSA 10 does not exist)!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Our database has an inventory of almost 4000 graded cards from one of our team members (not including a PSA 9 1952 Topps Micky Mantle ☺) and also the inventory of ALL raw Topps cards from 1970-1989 (~15,000).  Additionally, we have player statistics by year for all Major League baseball players over the same period as well as general player information about each (over 2500 players).  This comprehensive set of data permits outstanding opportunities to discover information about players and/or cards during an exciting 20-year era of baseball!  Our user interface permits user-friendly access into this database.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102a732e6d_0_25"/>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examples based on Use Case #1</a:t>
            </a:r>
            <a:endParaRPr sz="2800"/>
          </a:p>
        </p:txBody>
      </p:sp>
      <p:sp>
        <p:nvSpPr>
          <p:cNvPr id="355" name="Google Shape;355;g2102a732e6d_0_25"/>
          <p:cNvSpPr txBox="1"/>
          <p:nvPr/>
        </p:nvSpPr>
        <p:spPr>
          <a:xfrm>
            <a:off x="640310" y="659516"/>
            <a:ext cx="10986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2"/>
              </a:buClr>
              <a:buSzPts val="1600"/>
              <a:buFont typeface="Arial"/>
              <a:buNone/>
            </a:pPr>
            <a:r>
              <a:rPr b="1" i="1" lang="en-US" sz="1700">
                <a:solidFill>
                  <a:schemeClr val="dk2"/>
                </a:solidFill>
                <a:latin typeface="Calibri"/>
                <a:ea typeface="Calibri"/>
                <a:cs typeface="Calibri"/>
                <a:sym typeface="Calibri"/>
              </a:rPr>
              <a:t>Shown below are some instructions on how to use the stored procedure and some example executions:</a:t>
            </a:r>
            <a:endParaRPr b="1" i="0" sz="1700" u="none" cap="none" strike="noStrike">
              <a:solidFill>
                <a:srgbClr val="000000"/>
              </a:solidFill>
              <a:latin typeface="Calibri"/>
              <a:ea typeface="Calibri"/>
              <a:cs typeface="Calibri"/>
              <a:sym typeface="Calibri"/>
            </a:endParaRPr>
          </a:p>
        </p:txBody>
      </p:sp>
      <p:sp>
        <p:nvSpPr>
          <p:cNvPr id="356" name="Google Shape;356;g2102a732e6d_0_25"/>
          <p:cNvSpPr txBox="1"/>
          <p:nvPr/>
        </p:nvSpPr>
        <p:spPr>
          <a:xfrm>
            <a:off x="5174650" y="1125575"/>
            <a:ext cx="15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Use instructions</a:t>
            </a:r>
            <a:endParaRPr b="1" i="1" sz="1400" u="sng" cap="none" strike="noStrike">
              <a:solidFill>
                <a:srgbClr val="000000"/>
              </a:solidFill>
              <a:latin typeface="Calibri"/>
              <a:ea typeface="Calibri"/>
              <a:cs typeface="Calibri"/>
              <a:sym typeface="Calibri"/>
            </a:endParaRPr>
          </a:p>
        </p:txBody>
      </p:sp>
      <p:pic>
        <p:nvPicPr>
          <p:cNvPr id="357" name="Google Shape;357;g2102a732e6d_0_25"/>
          <p:cNvPicPr preferRelativeResize="0"/>
          <p:nvPr/>
        </p:nvPicPr>
        <p:blipFill>
          <a:blip r:embed="rId3">
            <a:alphaModFix/>
          </a:blip>
          <a:stretch>
            <a:fillRect/>
          </a:stretch>
        </p:blipFill>
        <p:spPr>
          <a:xfrm>
            <a:off x="0" y="1433375"/>
            <a:ext cx="12192000" cy="1468575"/>
          </a:xfrm>
          <a:prstGeom prst="rect">
            <a:avLst/>
          </a:prstGeom>
          <a:noFill/>
          <a:ln cap="flat" cmpd="sng" w="9525">
            <a:solidFill>
              <a:schemeClr val="dk2"/>
            </a:solidFill>
            <a:prstDash val="solid"/>
            <a:round/>
            <a:headEnd len="sm" w="sm" type="none"/>
            <a:tailEnd len="sm" w="sm" type="none"/>
          </a:ln>
        </p:spPr>
      </p:pic>
      <p:sp>
        <p:nvSpPr>
          <p:cNvPr id="358" name="Google Shape;358;g2102a732e6d_0_25"/>
          <p:cNvSpPr txBox="1"/>
          <p:nvPr/>
        </p:nvSpPr>
        <p:spPr>
          <a:xfrm>
            <a:off x="5053000" y="3121200"/>
            <a:ext cx="1753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Example Executions</a:t>
            </a:r>
            <a:endParaRPr b="1" i="1" sz="1400" u="sng" cap="none" strike="noStrike">
              <a:solidFill>
                <a:srgbClr val="000000"/>
              </a:solidFill>
              <a:latin typeface="Calibri"/>
              <a:ea typeface="Calibri"/>
              <a:cs typeface="Calibri"/>
              <a:sym typeface="Calibri"/>
            </a:endParaRPr>
          </a:p>
        </p:txBody>
      </p:sp>
      <p:pic>
        <p:nvPicPr>
          <p:cNvPr id="359" name="Google Shape;359;g2102a732e6d_0_25"/>
          <p:cNvPicPr preferRelativeResize="0"/>
          <p:nvPr/>
        </p:nvPicPr>
        <p:blipFill>
          <a:blip r:embed="rId4">
            <a:alphaModFix/>
          </a:blip>
          <a:stretch>
            <a:fillRect/>
          </a:stretch>
        </p:blipFill>
        <p:spPr>
          <a:xfrm>
            <a:off x="0" y="3583650"/>
            <a:ext cx="12191999" cy="1580103"/>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102a732e6d_0_38"/>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examples based on Use Case #1</a:t>
            </a:r>
            <a:endParaRPr sz="2800"/>
          </a:p>
        </p:txBody>
      </p:sp>
      <p:sp>
        <p:nvSpPr>
          <p:cNvPr id="365" name="Google Shape;365;g2102a732e6d_0_38"/>
          <p:cNvSpPr txBox="1"/>
          <p:nvPr/>
        </p:nvSpPr>
        <p:spPr>
          <a:xfrm>
            <a:off x="640310" y="659516"/>
            <a:ext cx="10986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2"/>
              </a:buClr>
              <a:buSzPts val="1600"/>
              <a:buFont typeface="Arial"/>
              <a:buNone/>
            </a:pPr>
            <a:r>
              <a:rPr b="1" i="1" lang="en-US" sz="1700">
                <a:solidFill>
                  <a:schemeClr val="dk2"/>
                </a:solidFill>
                <a:latin typeface="Calibri"/>
                <a:ea typeface="Calibri"/>
                <a:cs typeface="Calibri"/>
                <a:sym typeface="Calibri"/>
              </a:rPr>
              <a:t>Shown below are the outputs of the examples given above:</a:t>
            </a:r>
            <a:endParaRPr b="1" i="0" sz="1700" u="none" cap="none" strike="noStrike">
              <a:solidFill>
                <a:srgbClr val="000000"/>
              </a:solidFill>
              <a:latin typeface="Calibri"/>
              <a:ea typeface="Calibri"/>
              <a:cs typeface="Calibri"/>
              <a:sym typeface="Calibri"/>
            </a:endParaRPr>
          </a:p>
        </p:txBody>
      </p:sp>
      <p:sp>
        <p:nvSpPr>
          <p:cNvPr id="366" name="Google Shape;366;g2102a732e6d_0_38"/>
          <p:cNvSpPr txBox="1"/>
          <p:nvPr/>
        </p:nvSpPr>
        <p:spPr>
          <a:xfrm>
            <a:off x="5174650" y="1013525"/>
            <a:ext cx="1664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Example 1 Output:</a:t>
            </a:r>
            <a:endParaRPr b="1" i="1" sz="1400" u="sng" cap="none" strike="noStrike">
              <a:solidFill>
                <a:srgbClr val="000000"/>
              </a:solidFill>
              <a:latin typeface="Calibri"/>
              <a:ea typeface="Calibri"/>
              <a:cs typeface="Calibri"/>
              <a:sym typeface="Calibri"/>
            </a:endParaRPr>
          </a:p>
        </p:txBody>
      </p:sp>
      <p:sp>
        <p:nvSpPr>
          <p:cNvPr id="367" name="Google Shape;367;g2102a732e6d_0_38"/>
          <p:cNvSpPr txBox="1"/>
          <p:nvPr/>
        </p:nvSpPr>
        <p:spPr>
          <a:xfrm>
            <a:off x="4980549" y="4124300"/>
            <a:ext cx="1707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u="sng">
                <a:latin typeface="Calibri"/>
                <a:ea typeface="Calibri"/>
                <a:cs typeface="Calibri"/>
                <a:sym typeface="Calibri"/>
              </a:rPr>
              <a:t>Example 2 Output:</a:t>
            </a:r>
            <a:endParaRPr b="1" i="1" sz="1400" u="sng" cap="none" strike="noStrike">
              <a:solidFill>
                <a:srgbClr val="000000"/>
              </a:solidFill>
              <a:latin typeface="Calibri"/>
              <a:ea typeface="Calibri"/>
              <a:cs typeface="Calibri"/>
              <a:sym typeface="Calibri"/>
            </a:endParaRPr>
          </a:p>
        </p:txBody>
      </p:sp>
      <p:pic>
        <p:nvPicPr>
          <p:cNvPr id="368" name="Google Shape;368;g2102a732e6d_0_38"/>
          <p:cNvPicPr preferRelativeResize="0"/>
          <p:nvPr/>
        </p:nvPicPr>
        <p:blipFill>
          <a:blip r:embed="rId3">
            <a:alphaModFix/>
          </a:blip>
          <a:stretch>
            <a:fillRect/>
          </a:stretch>
        </p:blipFill>
        <p:spPr>
          <a:xfrm>
            <a:off x="846800" y="1321325"/>
            <a:ext cx="10165596" cy="2804475"/>
          </a:xfrm>
          <a:prstGeom prst="rect">
            <a:avLst/>
          </a:prstGeom>
          <a:noFill/>
          <a:ln cap="flat" cmpd="sng" w="9525">
            <a:solidFill>
              <a:schemeClr val="dk2"/>
            </a:solidFill>
            <a:prstDash val="solid"/>
            <a:round/>
            <a:headEnd len="sm" w="sm" type="none"/>
            <a:tailEnd len="sm" w="sm" type="none"/>
          </a:ln>
        </p:spPr>
      </p:pic>
      <p:sp>
        <p:nvSpPr>
          <p:cNvPr id="369" name="Google Shape;369;g2102a732e6d_0_38"/>
          <p:cNvSpPr/>
          <p:nvPr/>
        </p:nvSpPr>
        <p:spPr>
          <a:xfrm>
            <a:off x="4838700" y="1435100"/>
            <a:ext cx="4509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102a732e6d_0_38"/>
          <p:cNvSpPr/>
          <p:nvPr/>
        </p:nvSpPr>
        <p:spPr>
          <a:xfrm>
            <a:off x="7677150" y="1435100"/>
            <a:ext cx="7683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102a732e6d_0_38"/>
          <p:cNvSpPr/>
          <p:nvPr/>
        </p:nvSpPr>
        <p:spPr>
          <a:xfrm>
            <a:off x="8521700" y="1435100"/>
            <a:ext cx="7683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102a732e6d_0_38"/>
          <p:cNvSpPr/>
          <p:nvPr/>
        </p:nvSpPr>
        <p:spPr>
          <a:xfrm>
            <a:off x="1200150" y="2019300"/>
            <a:ext cx="888900" cy="210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g2102a732e6d_0_38"/>
          <p:cNvPicPr preferRelativeResize="0"/>
          <p:nvPr/>
        </p:nvPicPr>
        <p:blipFill>
          <a:blip r:embed="rId4">
            <a:alphaModFix/>
          </a:blip>
          <a:stretch>
            <a:fillRect/>
          </a:stretch>
        </p:blipFill>
        <p:spPr>
          <a:xfrm>
            <a:off x="1071450" y="4433600"/>
            <a:ext cx="9525801" cy="2381450"/>
          </a:xfrm>
          <a:prstGeom prst="rect">
            <a:avLst/>
          </a:prstGeom>
          <a:noFill/>
          <a:ln cap="flat" cmpd="sng" w="9525">
            <a:solidFill>
              <a:schemeClr val="dk2"/>
            </a:solidFill>
            <a:prstDash val="solid"/>
            <a:round/>
            <a:headEnd len="sm" w="sm" type="none"/>
            <a:tailEnd len="sm" w="sm" type="none"/>
          </a:ln>
        </p:spPr>
      </p:pic>
      <p:sp>
        <p:nvSpPr>
          <p:cNvPr id="374" name="Google Shape;374;g2102a732e6d_0_38"/>
          <p:cNvSpPr/>
          <p:nvPr/>
        </p:nvSpPr>
        <p:spPr>
          <a:xfrm>
            <a:off x="2571750" y="4540250"/>
            <a:ext cx="717600" cy="16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102a732e6d_0_38"/>
          <p:cNvSpPr/>
          <p:nvPr/>
        </p:nvSpPr>
        <p:spPr>
          <a:xfrm>
            <a:off x="5778500" y="4540250"/>
            <a:ext cx="615900" cy="16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102a732e6d_0_38"/>
          <p:cNvSpPr/>
          <p:nvPr/>
        </p:nvSpPr>
        <p:spPr>
          <a:xfrm>
            <a:off x="7835900" y="4540250"/>
            <a:ext cx="838200" cy="16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102a732e6d_0_38"/>
          <p:cNvSpPr/>
          <p:nvPr/>
        </p:nvSpPr>
        <p:spPr>
          <a:xfrm>
            <a:off x="3359150" y="4972050"/>
            <a:ext cx="768300" cy="183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102a732e6d_0_38"/>
          <p:cNvSpPr/>
          <p:nvPr/>
        </p:nvSpPr>
        <p:spPr>
          <a:xfrm>
            <a:off x="5810250" y="4972050"/>
            <a:ext cx="946200" cy="183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0f059560bb_0_18"/>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ambria"/>
              <a:buNone/>
            </a:pPr>
            <a:r>
              <a:rPr lang="en-US"/>
              <a:t>Stored Procedure development based on Use Case #2</a:t>
            </a:r>
            <a:endParaRPr/>
          </a:p>
        </p:txBody>
      </p:sp>
      <p:sp>
        <p:nvSpPr>
          <p:cNvPr id="384" name="Google Shape;384;g20f059560bb_0_18"/>
          <p:cNvSpPr txBox="1"/>
          <p:nvPr/>
        </p:nvSpPr>
        <p:spPr>
          <a:xfrm>
            <a:off x="640310" y="58642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USE CASE 2:  Returns pitcher statistics based on selection criteria</a:t>
            </a:r>
            <a:endParaRPr b="1" i="0" sz="1700" u="none" cap="none" strike="noStrike">
              <a:solidFill>
                <a:srgbClr val="000000"/>
              </a:solidFill>
              <a:latin typeface="Calibri"/>
              <a:ea typeface="Calibri"/>
              <a:cs typeface="Calibri"/>
              <a:sym typeface="Calibri"/>
            </a:endParaRPr>
          </a:p>
        </p:txBody>
      </p:sp>
      <p:sp>
        <p:nvSpPr>
          <p:cNvPr id="385" name="Google Shape;385;g20f059560bb_0_18"/>
          <p:cNvSpPr txBox="1"/>
          <p:nvPr/>
        </p:nvSpPr>
        <p:spPr>
          <a:xfrm>
            <a:off x="640300" y="1376150"/>
            <a:ext cx="9732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700">
                <a:solidFill>
                  <a:schemeClr val="dk2"/>
                </a:solidFill>
                <a:latin typeface="Calibri"/>
                <a:ea typeface="Calibri"/>
                <a:cs typeface="Calibri"/>
                <a:sym typeface="Calibri"/>
              </a:rPr>
              <a:t>The user interface below accepts user input for pitchers stats and has a drop down for years</a:t>
            </a:r>
            <a:endParaRPr b="1" i="1" sz="1700">
              <a:solidFill>
                <a:schemeClr val="dk2"/>
              </a:solidFill>
              <a:latin typeface="Calibri"/>
              <a:ea typeface="Calibri"/>
              <a:cs typeface="Calibri"/>
              <a:sym typeface="Calibri"/>
            </a:endParaRPr>
          </a:p>
        </p:txBody>
      </p:sp>
      <p:pic>
        <p:nvPicPr>
          <p:cNvPr id="386" name="Google Shape;386;g20f059560bb_0_18"/>
          <p:cNvPicPr preferRelativeResize="0"/>
          <p:nvPr/>
        </p:nvPicPr>
        <p:blipFill>
          <a:blip r:embed="rId3">
            <a:alphaModFix/>
          </a:blip>
          <a:stretch>
            <a:fillRect/>
          </a:stretch>
        </p:blipFill>
        <p:spPr>
          <a:xfrm>
            <a:off x="152400" y="1974950"/>
            <a:ext cx="11887200" cy="39767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0f0f724fa4_0_7"/>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#2</a:t>
            </a:r>
            <a:endParaRPr sz="2800"/>
          </a:p>
        </p:txBody>
      </p:sp>
      <p:sp>
        <p:nvSpPr>
          <p:cNvPr id="392" name="Google Shape;392;g20f0f724fa4_0_7"/>
          <p:cNvSpPr txBox="1"/>
          <p:nvPr/>
        </p:nvSpPr>
        <p:spPr>
          <a:xfrm>
            <a:off x="640310" y="659516"/>
            <a:ext cx="10986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2"/>
              </a:buClr>
              <a:buSzPts val="1600"/>
              <a:buFont typeface="Arial"/>
              <a:buNone/>
            </a:pPr>
            <a:r>
              <a:rPr b="1" i="1" lang="en-US" sz="1700">
                <a:solidFill>
                  <a:schemeClr val="dk2"/>
                </a:solidFill>
                <a:latin typeface="Calibri"/>
                <a:ea typeface="Calibri"/>
                <a:cs typeface="Calibri"/>
                <a:sym typeface="Calibri"/>
              </a:rPr>
              <a:t>SQL code for stored procedure p_get_pitcher_stats:</a:t>
            </a:r>
            <a:endParaRPr b="1" i="0" sz="1700" u="none" cap="none" strike="noStrike">
              <a:solidFill>
                <a:srgbClr val="000000"/>
              </a:solidFill>
              <a:latin typeface="Calibri"/>
              <a:ea typeface="Calibri"/>
              <a:cs typeface="Calibri"/>
              <a:sym typeface="Calibri"/>
            </a:endParaRPr>
          </a:p>
        </p:txBody>
      </p:sp>
      <p:sp>
        <p:nvSpPr>
          <p:cNvPr id="393" name="Google Shape;393;g20f0f724fa4_0_7"/>
          <p:cNvSpPr txBox="1"/>
          <p:nvPr/>
        </p:nvSpPr>
        <p:spPr>
          <a:xfrm>
            <a:off x="526179" y="1049382"/>
            <a:ext cx="2039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1.  Up/down SQL</a:t>
            </a:r>
            <a:endParaRPr b="1" i="1" sz="1400" u="sng" cap="none" strike="noStrike">
              <a:solidFill>
                <a:srgbClr val="000000"/>
              </a:solidFill>
              <a:latin typeface="Calibri"/>
              <a:ea typeface="Calibri"/>
              <a:cs typeface="Calibri"/>
              <a:sym typeface="Calibri"/>
            </a:endParaRPr>
          </a:p>
        </p:txBody>
      </p:sp>
      <p:sp>
        <p:nvSpPr>
          <p:cNvPr id="394" name="Google Shape;394;g20f0f724fa4_0_7"/>
          <p:cNvSpPr txBox="1"/>
          <p:nvPr/>
        </p:nvSpPr>
        <p:spPr>
          <a:xfrm>
            <a:off x="470345" y="1393050"/>
            <a:ext cx="11388600" cy="4563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drop</a:t>
            </a:r>
            <a:r>
              <a:rPr lang="en-US" sz="1100">
                <a:solidFill>
                  <a:srgbClr val="839496"/>
                </a:solidFill>
              </a:rPr>
              <a:t> </a:t>
            </a:r>
            <a:r>
              <a:rPr lang="en-US" sz="1100">
                <a:solidFill>
                  <a:srgbClr val="859900"/>
                </a:solidFill>
              </a:rPr>
              <a:t>procedure</a:t>
            </a:r>
            <a:r>
              <a:rPr lang="en-US" sz="1100">
                <a:solidFill>
                  <a:srgbClr val="839496"/>
                </a:solidFill>
              </a:rPr>
              <a:t> </a:t>
            </a:r>
            <a:r>
              <a:rPr lang="en-US" sz="1100">
                <a:solidFill>
                  <a:srgbClr val="859900"/>
                </a:solidFill>
              </a:rPr>
              <a:t>if</a:t>
            </a:r>
            <a:r>
              <a:rPr lang="en-US" sz="1100">
                <a:solidFill>
                  <a:srgbClr val="839496"/>
                </a:solidFill>
              </a:rPr>
              <a:t> </a:t>
            </a:r>
            <a:r>
              <a:rPr lang="en-US" sz="1100">
                <a:solidFill>
                  <a:srgbClr val="859900"/>
                </a:solidFill>
              </a:rPr>
              <a:t>exists</a:t>
            </a:r>
            <a:r>
              <a:rPr lang="en-US" sz="1100">
                <a:solidFill>
                  <a:srgbClr val="839496"/>
                </a:solidFill>
              </a:rPr>
              <a:t> p_get_pitcher_stats</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GO</a:t>
            </a:r>
            <a:endParaRPr/>
          </a:p>
        </p:txBody>
      </p:sp>
      <p:sp>
        <p:nvSpPr>
          <p:cNvPr id="395" name="Google Shape;395;g20f0f724fa4_0_7"/>
          <p:cNvSpPr txBox="1"/>
          <p:nvPr/>
        </p:nvSpPr>
        <p:spPr>
          <a:xfrm>
            <a:off x="126150" y="2201450"/>
            <a:ext cx="5602200" cy="39612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create</a:t>
            </a:r>
            <a:r>
              <a:rPr lang="en-US" sz="1100">
                <a:solidFill>
                  <a:srgbClr val="839496"/>
                </a:solidFill>
              </a:rPr>
              <a:t> </a:t>
            </a:r>
            <a:r>
              <a:rPr lang="en-US" sz="1100">
                <a:solidFill>
                  <a:srgbClr val="859900"/>
                </a:solidFill>
              </a:rPr>
              <a:t>procedure</a:t>
            </a:r>
            <a:r>
              <a:rPr lang="en-US" sz="1100">
                <a:solidFill>
                  <a:srgbClr val="839496"/>
                </a:solidFill>
              </a:rPr>
              <a:t> p_get_pitcher_stats</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39496"/>
                </a:solidFill>
              </a:rPr>
              <a:t>@year </a:t>
            </a:r>
            <a:r>
              <a:rPr b="1" lang="en-US" sz="1100">
                <a:solidFill>
                  <a:srgbClr val="93A1A1"/>
                </a:solidFill>
              </a:rPr>
              <a:t>int</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859900"/>
                </a:solidFill>
              </a:rPr>
              <a:t>NULL</a:t>
            </a:r>
            <a:r>
              <a:rPr lang="en-US" sz="1100">
                <a:solidFill>
                  <a:srgbClr val="839496"/>
                </a:solidFill>
              </a:rPr>
              <a:t>,</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39496"/>
                </a:solidFill>
              </a:rPr>
              <a:t>@max_era </a:t>
            </a:r>
            <a:r>
              <a:rPr lang="en-US" sz="1100">
                <a:solidFill>
                  <a:srgbClr val="859900"/>
                </a:solidFill>
              </a:rPr>
              <a:t>float</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859900"/>
                </a:solidFill>
              </a:rPr>
              <a:t>null</a:t>
            </a:r>
            <a:r>
              <a:rPr lang="en-US" sz="1100">
                <a:solidFill>
                  <a:srgbClr val="839496"/>
                </a:solidFill>
              </a:rPr>
              <a:t>,</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39496"/>
                </a:solidFill>
              </a:rPr>
              <a:t>@min_strk_out </a:t>
            </a:r>
            <a:r>
              <a:rPr b="1" lang="en-US" sz="1100">
                <a:solidFill>
                  <a:srgbClr val="93A1A1"/>
                </a:solidFill>
              </a:rPr>
              <a:t>int</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859900"/>
                </a:solidFill>
              </a:rPr>
              <a:t>null</a:t>
            </a:r>
            <a:r>
              <a:rPr lang="en-US" sz="1100">
                <a:solidFill>
                  <a:srgbClr val="839496"/>
                </a:solidFill>
              </a:rPr>
              <a:t>,</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39496"/>
                </a:solidFill>
              </a:rPr>
              <a:t>@min_wins </a:t>
            </a:r>
            <a:r>
              <a:rPr b="1" lang="en-US" sz="1100">
                <a:solidFill>
                  <a:srgbClr val="93A1A1"/>
                </a:solidFill>
              </a:rPr>
              <a:t>int</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859900"/>
                </a:solidFill>
              </a:rPr>
              <a:t>null</a:t>
            </a:r>
            <a:r>
              <a:rPr lang="en-US" sz="1100">
                <a:solidFill>
                  <a:srgbClr val="839496"/>
                </a:solidFill>
              </a:rPr>
              <a:t>,</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39496"/>
                </a:solidFill>
              </a:rPr>
              <a:t>@min_inns_pitched </a:t>
            </a:r>
            <a:r>
              <a:rPr b="1" lang="en-US" sz="1100">
                <a:solidFill>
                  <a:srgbClr val="93A1A1"/>
                </a:solidFill>
              </a:rPr>
              <a:t>int</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859900"/>
                </a:solidFill>
              </a:rPr>
              <a:t>null</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AS BEGIN set</a:t>
            </a:r>
            <a:r>
              <a:rPr lang="en-US" sz="1100">
                <a:solidFill>
                  <a:srgbClr val="839496"/>
                </a:solidFill>
              </a:rPr>
              <a:t> </a:t>
            </a:r>
            <a:r>
              <a:rPr lang="en-US" sz="1100">
                <a:solidFill>
                  <a:srgbClr val="859900"/>
                </a:solidFill>
              </a:rPr>
              <a:t>nocount</a:t>
            </a:r>
            <a:r>
              <a:rPr lang="en-US" sz="1100">
                <a:solidFill>
                  <a:srgbClr val="839496"/>
                </a:solidFill>
              </a:rPr>
              <a:t> </a:t>
            </a:r>
            <a:r>
              <a:rPr lang="en-US" sz="1100">
                <a:solidFill>
                  <a:srgbClr val="859900"/>
                </a:solidFill>
              </a:rPr>
              <a:t>on</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DECLARE</a:t>
            </a:r>
            <a:r>
              <a:rPr lang="en-US" sz="1100">
                <a:solidFill>
                  <a:srgbClr val="839496"/>
                </a:solidFill>
              </a:rPr>
              <a:t> @num_rows </a:t>
            </a:r>
            <a:r>
              <a:rPr b="1" lang="en-US" sz="1100">
                <a:solidFill>
                  <a:srgbClr val="93A1A1"/>
                </a:solidFill>
              </a:rPr>
              <a:t>INT</a:t>
            </a:r>
            <a:br>
              <a:rPr b="1" lang="en-US" sz="1100">
                <a:solidFill>
                  <a:srgbClr val="93A1A1"/>
                </a:solidFill>
              </a:rPr>
            </a:br>
            <a:r>
              <a:rPr lang="en-US" sz="1100">
                <a:solidFill>
                  <a:srgbClr val="859900"/>
                </a:solidFill>
              </a:rPr>
              <a:t>SELECT</a:t>
            </a:r>
            <a:r>
              <a:rPr lang="en-US" sz="1100">
                <a:solidFill>
                  <a:srgbClr val="839496"/>
                </a:solidFill>
              </a:rPr>
              <a:t> @num_rows </a:t>
            </a:r>
            <a:r>
              <a:rPr lang="en-US" sz="1100">
                <a:solidFill>
                  <a:srgbClr val="859900"/>
                </a:solidFill>
              </a:rPr>
              <a:t>=</a:t>
            </a:r>
            <a:r>
              <a:rPr lang="en-US" sz="1100">
                <a:solidFill>
                  <a:srgbClr val="839496"/>
                </a:solidFill>
              </a:rPr>
              <a:t> </a:t>
            </a:r>
            <a:r>
              <a:rPr lang="en-US" sz="1100">
                <a:solidFill>
                  <a:srgbClr val="268BD2"/>
                </a:solidFill>
              </a:rPr>
              <a:t>COUNT</a:t>
            </a:r>
            <a:r>
              <a:rPr lang="en-US" sz="1100">
                <a:solidFill>
                  <a:srgbClr val="839496"/>
                </a:solidFill>
              </a:rPr>
              <a:t>(</a:t>
            </a:r>
            <a:r>
              <a:rPr lang="en-US" sz="1100">
                <a:solidFill>
                  <a:srgbClr val="859900"/>
                </a:solidFill>
              </a:rPr>
              <a:t>*</a:t>
            </a:r>
            <a:r>
              <a:rPr lang="en-US" sz="1100">
                <a:solidFill>
                  <a:srgbClr val="839496"/>
                </a:solidFill>
              </a:rPr>
              <a:t>) </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FROM</a:t>
            </a:r>
            <a:r>
              <a:rPr lang="en-US" sz="1100">
                <a:solidFill>
                  <a:srgbClr val="839496"/>
                </a:solidFill>
              </a:rPr>
              <a:t> players </a:t>
            </a:r>
            <a:r>
              <a:rPr lang="en-US" sz="1100">
                <a:solidFill>
                  <a:srgbClr val="859900"/>
                </a:solidFill>
              </a:rPr>
              <a:t>AS</a:t>
            </a:r>
            <a:r>
              <a:rPr lang="en-US" sz="1100">
                <a:solidFill>
                  <a:srgbClr val="839496"/>
                </a:solidFill>
              </a:rPr>
              <a:t> p</a:t>
            </a:r>
            <a:endParaRPr sz="1100">
              <a:solidFill>
                <a:srgbClr val="839496"/>
              </a:solidFill>
            </a:endParaRPr>
          </a:p>
          <a:p>
            <a:pPr indent="457200" lvl="0" marL="0" rtl="0" algn="l">
              <a:lnSpc>
                <a:spcPct val="115000"/>
              </a:lnSpc>
              <a:spcBef>
                <a:spcPts val="0"/>
              </a:spcBef>
              <a:spcAft>
                <a:spcPts val="0"/>
              </a:spcAft>
              <a:buClr>
                <a:schemeClr val="dk2"/>
              </a:buClr>
              <a:buSzPts val="1100"/>
              <a:buFont typeface="Arial"/>
              <a:buNone/>
            </a:pPr>
            <a:r>
              <a:rPr lang="en-US" sz="1100">
                <a:solidFill>
                  <a:srgbClr val="859900"/>
                </a:solidFill>
              </a:rPr>
              <a:t>INNER JOIN</a:t>
            </a:r>
            <a:r>
              <a:rPr lang="en-US" sz="1100">
                <a:solidFill>
                  <a:srgbClr val="839496"/>
                </a:solidFill>
              </a:rPr>
              <a:t> player_stats_by_year </a:t>
            </a:r>
            <a:r>
              <a:rPr lang="en-US" sz="1100">
                <a:solidFill>
                  <a:srgbClr val="859900"/>
                </a:solidFill>
              </a:rPr>
              <a:t>AS</a:t>
            </a:r>
            <a:r>
              <a:rPr lang="en-US" sz="1100">
                <a:solidFill>
                  <a:srgbClr val="839496"/>
                </a:solidFill>
              </a:rPr>
              <a:t> s </a:t>
            </a:r>
            <a:r>
              <a:rPr lang="en-US" sz="1100">
                <a:solidFill>
                  <a:srgbClr val="859900"/>
                </a:solidFill>
              </a:rPr>
              <a:t>ON</a:t>
            </a:r>
            <a:r>
              <a:rPr lang="en-US" sz="1100">
                <a:solidFill>
                  <a:srgbClr val="839496"/>
                </a:solidFill>
              </a:rPr>
              <a:t> </a:t>
            </a:r>
            <a:r>
              <a:rPr lang="en-US" sz="1100">
                <a:solidFill>
                  <a:srgbClr val="CB4B16"/>
                </a:solidFill>
              </a:rPr>
              <a:t>p</a:t>
            </a:r>
            <a:r>
              <a:rPr lang="en-US" sz="1100">
                <a:solidFill>
                  <a:srgbClr val="839496"/>
                </a:solidFill>
              </a:rPr>
              <a:t>.</a:t>
            </a:r>
            <a:r>
              <a:rPr lang="en-US" sz="1100">
                <a:solidFill>
                  <a:srgbClr val="CB4B16"/>
                </a:solidFill>
              </a:rPr>
              <a:t>player_id</a:t>
            </a:r>
            <a:r>
              <a:rPr lang="en-US" sz="1100">
                <a:solidFill>
                  <a:srgbClr val="839496"/>
                </a:solidFill>
              </a:rPr>
              <a:t> </a:t>
            </a:r>
            <a:r>
              <a:rPr lang="en-US" sz="1100">
                <a:solidFill>
                  <a:srgbClr val="859900"/>
                </a:solidFill>
              </a:rPr>
              <a:t>=</a:t>
            </a:r>
            <a:r>
              <a:rPr lang="en-US" sz="1100">
                <a:solidFill>
                  <a:srgbClr val="CB4B16"/>
                </a:solidFill>
              </a:rPr>
              <a:t>s</a:t>
            </a:r>
            <a:r>
              <a:rPr lang="en-US" sz="1100">
                <a:solidFill>
                  <a:srgbClr val="839496"/>
                </a:solidFill>
              </a:rPr>
              <a:t>.</a:t>
            </a:r>
            <a:r>
              <a:rPr lang="en-US" sz="1100">
                <a:solidFill>
                  <a:srgbClr val="CB4B16"/>
                </a:solidFill>
              </a:rPr>
              <a:t>players_player_id</a:t>
            </a:r>
            <a:endParaRPr sz="11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WHERE</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stats_position</a:t>
            </a:r>
            <a:r>
              <a:rPr lang="en-US" sz="1100">
                <a:solidFill>
                  <a:srgbClr val="839496"/>
                </a:solidFill>
              </a:rPr>
              <a:t> </a:t>
            </a:r>
            <a:r>
              <a:rPr lang="en-US" sz="1100">
                <a:solidFill>
                  <a:srgbClr val="859900"/>
                </a:solidFill>
              </a:rPr>
              <a:t>=</a:t>
            </a:r>
            <a:r>
              <a:rPr lang="en-US" sz="1100">
                <a:solidFill>
                  <a:srgbClr val="839496"/>
                </a:solidFill>
              </a:rPr>
              <a:t> </a:t>
            </a:r>
            <a:r>
              <a:rPr lang="en-US" sz="1100">
                <a:solidFill>
                  <a:srgbClr val="2AA198"/>
                </a:solidFill>
              </a:rPr>
              <a:t>'P'</a:t>
            </a:r>
            <a:endParaRPr sz="1100">
              <a:solidFill>
                <a:srgbClr val="2AA198"/>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59900"/>
                </a:solidFill>
              </a:rPr>
              <a:t>AND</a:t>
            </a:r>
            <a:r>
              <a:rPr lang="en-US" sz="1100">
                <a:solidFill>
                  <a:srgbClr val="839496"/>
                </a:solidFill>
              </a:rPr>
              <a:t> (@year </a:t>
            </a:r>
            <a:r>
              <a:rPr lang="en-US" sz="1100">
                <a:solidFill>
                  <a:srgbClr val="859900"/>
                </a:solidFill>
              </a:rPr>
              <a:t>IS</a:t>
            </a:r>
            <a:r>
              <a:rPr lang="en-US" sz="1100">
                <a:solidFill>
                  <a:srgbClr val="839496"/>
                </a:solidFill>
              </a:rPr>
              <a:t> </a:t>
            </a:r>
            <a:r>
              <a:rPr lang="en-US" sz="1100">
                <a:solidFill>
                  <a:srgbClr val="859900"/>
                </a:solidFill>
              </a:rPr>
              <a:t>NULL</a:t>
            </a:r>
            <a:r>
              <a:rPr lang="en-US" sz="1100">
                <a:solidFill>
                  <a:srgbClr val="839496"/>
                </a:solidFill>
              </a:rPr>
              <a:t> </a:t>
            </a:r>
            <a:r>
              <a:rPr lang="en-US" sz="1100">
                <a:solidFill>
                  <a:srgbClr val="859900"/>
                </a:solidFill>
              </a:rPr>
              <a:t>OR</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stats_year</a:t>
            </a:r>
            <a:r>
              <a:rPr lang="en-US" sz="1100">
                <a:solidFill>
                  <a:srgbClr val="839496"/>
                </a:solidFill>
              </a:rPr>
              <a:t> </a:t>
            </a:r>
            <a:r>
              <a:rPr lang="en-US" sz="1100">
                <a:solidFill>
                  <a:srgbClr val="859900"/>
                </a:solidFill>
              </a:rPr>
              <a:t>=</a:t>
            </a:r>
            <a:r>
              <a:rPr lang="en-US" sz="1100">
                <a:solidFill>
                  <a:srgbClr val="839496"/>
                </a:solidFill>
              </a:rPr>
              <a:t> @year)</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59900"/>
                </a:solidFill>
              </a:rPr>
              <a:t>AND</a:t>
            </a:r>
            <a:r>
              <a:rPr lang="en-US" sz="1100">
                <a:solidFill>
                  <a:srgbClr val="839496"/>
                </a:solidFill>
              </a:rPr>
              <a:t> (@max_era </a:t>
            </a:r>
            <a:r>
              <a:rPr lang="en-US" sz="1100">
                <a:solidFill>
                  <a:srgbClr val="859900"/>
                </a:solidFill>
              </a:rPr>
              <a:t>IS</a:t>
            </a:r>
            <a:r>
              <a:rPr lang="en-US" sz="1100">
                <a:solidFill>
                  <a:srgbClr val="839496"/>
                </a:solidFill>
              </a:rPr>
              <a:t> </a:t>
            </a:r>
            <a:r>
              <a:rPr lang="en-US" sz="1100">
                <a:solidFill>
                  <a:srgbClr val="859900"/>
                </a:solidFill>
              </a:rPr>
              <a:t>NULL</a:t>
            </a:r>
            <a:r>
              <a:rPr lang="en-US" sz="1100">
                <a:solidFill>
                  <a:srgbClr val="839496"/>
                </a:solidFill>
              </a:rPr>
              <a:t> </a:t>
            </a:r>
            <a:r>
              <a:rPr lang="en-US" sz="1100">
                <a:solidFill>
                  <a:srgbClr val="859900"/>
                </a:solidFill>
              </a:rPr>
              <a:t>OR</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stats_era</a:t>
            </a:r>
            <a:r>
              <a:rPr lang="en-US" sz="1100">
                <a:solidFill>
                  <a:srgbClr val="839496"/>
                </a:solidFill>
              </a:rPr>
              <a:t> </a:t>
            </a:r>
            <a:r>
              <a:rPr lang="en-US" sz="1100">
                <a:solidFill>
                  <a:srgbClr val="859900"/>
                </a:solidFill>
              </a:rPr>
              <a:t>&lt;=</a:t>
            </a:r>
            <a:r>
              <a:rPr lang="en-US" sz="1100">
                <a:solidFill>
                  <a:srgbClr val="839496"/>
                </a:solidFill>
              </a:rPr>
              <a:t> @max_era)</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59900"/>
                </a:solidFill>
              </a:rPr>
              <a:t>AND</a:t>
            </a:r>
            <a:r>
              <a:rPr lang="en-US" sz="1100">
                <a:solidFill>
                  <a:srgbClr val="839496"/>
                </a:solidFill>
              </a:rPr>
              <a:t> (@min_strk_out </a:t>
            </a:r>
            <a:r>
              <a:rPr lang="en-US" sz="1100">
                <a:solidFill>
                  <a:srgbClr val="859900"/>
                </a:solidFill>
              </a:rPr>
              <a:t>IS</a:t>
            </a:r>
            <a:r>
              <a:rPr lang="en-US" sz="1100">
                <a:solidFill>
                  <a:srgbClr val="839496"/>
                </a:solidFill>
              </a:rPr>
              <a:t> </a:t>
            </a:r>
            <a:r>
              <a:rPr lang="en-US" sz="1100">
                <a:solidFill>
                  <a:srgbClr val="859900"/>
                </a:solidFill>
              </a:rPr>
              <a:t>NULL</a:t>
            </a:r>
            <a:r>
              <a:rPr lang="en-US" sz="1100">
                <a:solidFill>
                  <a:srgbClr val="839496"/>
                </a:solidFill>
              </a:rPr>
              <a:t> </a:t>
            </a:r>
            <a:r>
              <a:rPr lang="en-US" sz="1100">
                <a:solidFill>
                  <a:srgbClr val="859900"/>
                </a:solidFill>
              </a:rPr>
              <a:t>OR</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stats_strike_outs</a:t>
            </a:r>
            <a:r>
              <a:rPr lang="en-US" sz="1100">
                <a:solidFill>
                  <a:srgbClr val="839496"/>
                </a:solidFill>
              </a:rPr>
              <a:t> </a:t>
            </a:r>
            <a:r>
              <a:rPr lang="en-US" sz="1100">
                <a:solidFill>
                  <a:srgbClr val="859900"/>
                </a:solidFill>
              </a:rPr>
              <a:t>&gt;=</a:t>
            </a:r>
            <a:r>
              <a:rPr lang="en-US" sz="1100">
                <a:solidFill>
                  <a:srgbClr val="839496"/>
                </a:solidFill>
              </a:rPr>
              <a:t>@min_strk_out)</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59900"/>
                </a:solidFill>
              </a:rPr>
              <a:t>AND</a:t>
            </a:r>
            <a:r>
              <a:rPr lang="en-US" sz="1100">
                <a:solidFill>
                  <a:srgbClr val="839496"/>
                </a:solidFill>
              </a:rPr>
              <a:t> (@min_wins </a:t>
            </a:r>
            <a:r>
              <a:rPr lang="en-US" sz="1100">
                <a:solidFill>
                  <a:srgbClr val="859900"/>
                </a:solidFill>
              </a:rPr>
              <a:t>IS</a:t>
            </a:r>
            <a:r>
              <a:rPr lang="en-US" sz="1100">
                <a:solidFill>
                  <a:srgbClr val="839496"/>
                </a:solidFill>
              </a:rPr>
              <a:t> </a:t>
            </a:r>
            <a:r>
              <a:rPr lang="en-US" sz="1100">
                <a:solidFill>
                  <a:srgbClr val="859900"/>
                </a:solidFill>
              </a:rPr>
              <a:t>NULL</a:t>
            </a:r>
            <a:r>
              <a:rPr lang="en-US" sz="1100">
                <a:solidFill>
                  <a:srgbClr val="839496"/>
                </a:solidFill>
              </a:rPr>
              <a:t> </a:t>
            </a:r>
            <a:r>
              <a:rPr lang="en-US" sz="1100">
                <a:solidFill>
                  <a:srgbClr val="859900"/>
                </a:solidFill>
              </a:rPr>
              <a:t>OR</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stats_wins</a:t>
            </a:r>
            <a:r>
              <a:rPr lang="en-US" sz="1100">
                <a:solidFill>
                  <a:srgbClr val="839496"/>
                </a:solidFill>
              </a:rPr>
              <a:t> </a:t>
            </a:r>
            <a:r>
              <a:rPr lang="en-US" sz="1100">
                <a:solidFill>
                  <a:srgbClr val="859900"/>
                </a:solidFill>
              </a:rPr>
              <a:t>&gt;=</a:t>
            </a:r>
            <a:r>
              <a:rPr lang="en-US" sz="1100">
                <a:solidFill>
                  <a:srgbClr val="839496"/>
                </a:solidFill>
              </a:rPr>
              <a:t> @min_wins)</a:t>
            </a:r>
            <a:endParaRPr sz="11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100">
                <a:solidFill>
                  <a:srgbClr val="859900"/>
                </a:solidFill>
              </a:rPr>
              <a:t>AND</a:t>
            </a:r>
            <a:r>
              <a:rPr lang="en-US" sz="1100">
                <a:solidFill>
                  <a:srgbClr val="839496"/>
                </a:solidFill>
              </a:rPr>
              <a:t> (@min_inns_pitched </a:t>
            </a:r>
            <a:r>
              <a:rPr lang="en-US" sz="1100">
                <a:solidFill>
                  <a:srgbClr val="859900"/>
                </a:solidFill>
              </a:rPr>
              <a:t>IS</a:t>
            </a:r>
            <a:r>
              <a:rPr lang="en-US" sz="1100">
                <a:solidFill>
                  <a:srgbClr val="839496"/>
                </a:solidFill>
              </a:rPr>
              <a:t> </a:t>
            </a:r>
            <a:r>
              <a:rPr lang="en-US" sz="1100">
                <a:solidFill>
                  <a:srgbClr val="859900"/>
                </a:solidFill>
              </a:rPr>
              <a:t>NULL</a:t>
            </a:r>
            <a:r>
              <a:rPr lang="en-US" sz="1100">
                <a:solidFill>
                  <a:srgbClr val="839496"/>
                </a:solidFill>
              </a:rPr>
              <a:t> </a:t>
            </a:r>
            <a:r>
              <a:rPr lang="en-US" sz="1100">
                <a:solidFill>
                  <a:srgbClr val="859900"/>
                </a:solidFill>
              </a:rPr>
              <a:t>OR</a:t>
            </a:r>
            <a:r>
              <a:rPr lang="en-US" sz="1100">
                <a:solidFill>
                  <a:srgbClr val="839496"/>
                </a:solidFill>
              </a:rPr>
              <a:t> </a:t>
            </a:r>
            <a:r>
              <a:rPr lang="en-US" sz="1100">
                <a:solidFill>
                  <a:srgbClr val="CB4B16"/>
                </a:solidFill>
              </a:rPr>
              <a:t>s</a:t>
            </a:r>
            <a:r>
              <a:rPr lang="en-US" sz="1100">
                <a:solidFill>
                  <a:srgbClr val="839496"/>
                </a:solidFill>
              </a:rPr>
              <a:t>.</a:t>
            </a:r>
            <a:r>
              <a:rPr lang="en-US" sz="1100">
                <a:solidFill>
                  <a:srgbClr val="CB4B16"/>
                </a:solidFill>
              </a:rPr>
              <a:t>stats_outs_pitched</a:t>
            </a:r>
            <a:r>
              <a:rPr lang="en-US" sz="1100">
                <a:solidFill>
                  <a:srgbClr val="839496"/>
                </a:solidFill>
              </a:rPr>
              <a:t> </a:t>
            </a:r>
            <a:r>
              <a:rPr lang="en-US" sz="1100">
                <a:solidFill>
                  <a:srgbClr val="859900"/>
                </a:solidFill>
              </a:rPr>
              <a:t>&gt;=</a:t>
            </a:r>
            <a:r>
              <a:rPr lang="en-US" sz="1100">
                <a:solidFill>
                  <a:srgbClr val="839496"/>
                </a:solidFill>
              </a:rPr>
              <a:t>@min_inns_pitched)</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IF</a:t>
            </a:r>
            <a:r>
              <a:rPr lang="en-US" sz="1100">
                <a:solidFill>
                  <a:srgbClr val="839496"/>
                </a:solidFill>
              </a:rPr>
              <a:t> (@num_rows </a:t>
            </a:r>
            <a:r>
              <a:rPr lang="en-US" sz="1100">
                <a:solidFill>
                  <a:srgbClr val="859900"/>
                </a:solidFill>
              </a:rPr>
              <a:t>&gt;</a:t>
            </a:r>
            <a:r>
              <a:rPr lang="en-US" sz="1100">
                <a:solidFill>
                  <a:srgbClr val="839496"/>
                </a:solidFill>
              </a:rPr>
              <a:t> </a:t>
            </a:r>
            <a:r>
              <a:rPr lang="en-US" sz="1100">
                <a:solidFill>
                  <a:srgbClr val="D33682"/>
                </a:solidFill>
              </a:rPr>
              <a:t>500</a:t>
            </a:r>
            <a:r>
              <a:rPr lang="en-US" sz="1100">
                <a:solidFill>
                  <a:srgbClr val="839496"/>
                </a:solidFill>
              </a:rPr>
              <a:t>) </a:t>
            </a:r>
            <a:endParaRPr sz="1100">
              <a:solidFill>
                <a:srgbClr val="839496"/>
              </a:solidFill>
            </a:endParaRPr>
          </a:p>
          <a:p>
            <a:pPr indent="457200" lvl="0" marL="0" rtl="0" algn="l">
              <a:lnSpc>
                <a:spcPct val="115000"/>
              </a:lnSpc>
              <a:spcBef>
                <a:spcPts val="0"/>
              </a:spcBef>
              <a:spcAft>
                <a:spcPts val="0"/>
              </a:spcAft>
              <a:buClr>
                <a:schemeClr val="dk2"/>
              </a:buClr>
              <a:buSzPts val="1100"/>
              <a:buFont typeface="Arial"/>
              <a:buNone/>
            </a:pPr>
            <a:r>
              <a:rPr lang="en-US" sz="1100">
                <a:solidFill>
                  <a:srgbClr val="859900"/>
                </a:solidFill>
              </a:rPr>
              <a:t>RAISERROR</a:t>
            </a:r>
            <a:r>
              <a:rPr lang="en-US" sz="1100">
                <a:solidFill>
                  <a:srgbClr val="839496"/>
                </a:solidFill>
              </a:rPr>
              <a:t>(</a:t>
            </a:r>
            <a:r>
              <a:rPr lang="en-US" sz="1100">
                <a:solidFill>
                  <a:srgbClr val="2AA198"/>
                </a:solidFill>
              </a:rPr>
              <a:t>'More than 500 rows returned, please refine your search.'</a:t>
            </a:r>
            <a:r>
              <a:rPr lang="en-US" sz="1100">
                <a:solidFill>
                  <a:srgbClr val="839496"/>
                </a:solidFill>
              </a:rPr>
              <a:t>, </a:t>
            </a:r>
            <a:r>
              <a:rPr lang="en-US" sz="1100">
                <a:solidFill>
                  <a:srgbClr val="D33682"/>
                </a:solidFill>
              </a:rPr>
              <a:t>16</a:t>
            </a:r>
            <a:r>
              <a:rPr lang="en-US" sz="1100">
                <a:solidFill>
                  <a:srgbClr val="839496"/>
                </a:solidFill>
              </a:rPr>
              <a:t>, </a:t>
            </a:r>
            <a:r>
              <a:rPr lang="en-US" sz="1100">
                <a:solidFill>
                  <a:srgbClr val="D33682"/>
                </a:solidFill>
              </a:rPr>
              <a:t>1</a:t>
            </a:r>
            <a:r>
              <a:rPr lang="en-US" sz="1100">
                <a:solidFill>
                  <a:srgbClr val="839496"/>
                </a:solidFill>
              </a:rPr>
              <a:t>)</a:t>
            </a:r>
            <a:endParaRPr>
              <a:solidFill>
                <a:srgbClr val="859900"/>
              </a:solidFill>
            </a:endParaRPr>
          </a:p>
        </p:txBody>
      </p:sp>
      <p:sp>
        <p:nvSpPr>
          <p:cNvPr id="396" name="Google Shape;396;g20f0f724fa4_0_7"/>
          <p:cNvSpPr txBox="1"/>
          <p:nvPr/>
        </p:nvSpPr>
        <p:spPr>
          <a:xfrm>
            <a:off x="430099" y="1871488"/>
            <a:ext cx="263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2.  </a:t>
            </a:r>
            <a:r>
              <a:rPr b="1" i="1" lang="en-US" u="sng">
                <a:latin typeface="Calibri"/>
                <a:ea typeface="Calibri"/>
                <a:cs typeface="Calibri"/>
                <a:sym typeface="Calibri"/>
              </a:rPr>
              <a:t>Pitcher’s Stats </a:t>
            </a:r>
            <a:r>
              <a:rPr b="1" i="1" lang="en-US" sz="1400" u="sng" cap="none" strike="noStrike">
                <a:solidFill>
                  <a:srgbClr val="000000"/>
                </a:solidFill>
                <a:latin typeface="Calibri"/>
                <a:ea typeface="Calibri"/>
                <a:cs typeface="Calibri"/>
                <a:sym typeface="Calibri"/>
              </a:rPr>
              <a:t>Procedure</a:t>
            </a:r>
            <a:endParaRPr b="1" i="1" sz="1400" u="sng" cap="none" strike="noStrike">
              <a:solidFill>
                <a:srgbClr val="000000"/>
              </a:solidFill>
              <a:latin typeface="Calibri"/>
              <a:ea typeface="Calibri"/>
              <a:cs typeface="Calibri"/>
              <a:sym typeface="Calibri"/>
            </a:endParaRPr>
          </a:p>
        </p:txBody>
      </p:sp>
      <p:sp>
        <p:nvSpPr>
          <p:cNvPr id="397" name="Google Shape;397;g20f0f724fa4_0_7"/>
          <p:cNvSpPr txBox="1"/>
          <p:nvPr/>
        </p:nvSpPr>
        <p:spPr>
          <a:xfrm>
            <a:off x="6096000" y="2193025"/>
            <a:ext cx="5717400" cy="3980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select</a:t>
            </a:r>
            <a:r>
              <a:rPr lang="en-US" sz="1200">
                <a:solidFill>
                  <a:srgbClr val="839496"/>
                </a:solidFill>
              </a:rPr>
              <a:t> </a:t>
            </a:r>
            <a:r>
              <a:rPr lang="en-US" sz="1200">
                <a:solidFill>
                  <a:srgbClr val="CB4B16"/>
                </a:solidFill>
              </a:rPr>
              <a:t>p</a:t>
            </a:r>
            <a:r>
              <a:rPr lang="en-US" sz="1200">
                <a:solidFill>
                  <a:srgbClr val="839496"/>
                </a:solidFill>
              </a:rPr>
              <a:t>.</a:t>
            </a:r>
            <a:r>
              <a:rPr lang="en-US" sz="1200">
                <a:solidFill>
                  <a:srgbClr val="CB4B16"/>
                </a:solidFill>
              </a:rPr>
              <a:t>player_firstname</a:t>
            </a:r>
            <a:r>
              <a:rPr lang="en-US" sz="1200">
                <a:solidFill>
                  <a:srgbClr val="839496"/>
                </a:solidFill>
              </a:rPr>
              <a:t>, </a:t>
            </a:r>
            <a:r>
              <a:rPr lang="en-US" sz="1200">
                <a:solidFill>
                  <a:srgbClr val="CB4B16"/>
                </a:solidFill>
              </a:rPr>
              <a:t>p</a:t>
            </a:r>
            <a:r>
              <a:rPr lang="en-US" sz="1200">
                <a:solidFill>
                  <a:srgbClr val="839496"/>
                </a:solidFill>
              </a:rPr>
              <a:t>.</a:t>
            </a:r>
            <a:r>
              <a:rPr lang="en-US" sz="1200">
                <a:solidFill>
                  <a:srgbClr val="CB4B16"/>
                </a:solidFill>
              </a:rPr>
              <a:t>player_lastname</a:t>
            </a:r>
            <a:r>
              <a:rPr lang="en-US" sz="1200">
                <a:solidFill>
                  <a:srgbClr val="839496"/>
                </a:solidFill>
              </a:rPr>
              <a:t>,</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CB4B16"/>
                </a:solidFill>
              </a:rPr>
              <a:t>p</a:t>
            </a:r>
            <a:r>
              <a:rPr lang="en-US" sz="1200">
                <a:solidFill>
                  <a:srgbClr val="839496"/>
                </a:solidFill>
              </a:rPr>
              <a:t>.</a:t>
            </a:r>
            <a:r>
              <a:rPr lang="en-US" sz="1200">
                <a:solidFill>
                  <a:srgbClr val="CB4B16"/>
                </a:solidFill>
              </a:rPr>
              <a:t>player_nickname</a:t>
            </a:r>
            <a:r>
              <a:rPr lang="en-US" sz="1200">
                <a:solidFill>
                  <a:srgbClr val="839496"/>
                </a:solidFill>
              </a:rPr>
              <a:t>, </a:t>
            </a:r>
            <a:r>
              <a:rPr lang="en-US" sz="1200">
                <a:solidFill>
                  <a:srgbClr val="CB4B16"/>
                </a:solidFill>
              </a:rPr>
              <a:t>p</a:t>
            </a:r>
            <a:r>
              <a:rPr lang="en-US" sz="1200">
                <a:solidFill>
                  <a:srgbClr val="839496"/>
                </a:solidFill>
              </a:rPr>
              <a:t>.</a:t>
            </a:r>
            <a:r>
              <a:rPr lang="en-US" sz="1200">
                <a:solidFill>
                  <a:srgbClr val="CB4B16"/>
                </a:solidFill>
              </a:rPr>
              <a:t>player_url</a:t>
            </a:r>
            <a:r>
              <a:rPr lang="en-US" sz="1200">
                <a:solidFill>
                  <a:srgbClr val="839496"/>
                </a:solidFill>
              </a:rPr>
              <a:t>,</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CB4B16"/>
                </a:solidFill>
              </a:rPr>
              <a:t>s</a:t>
            </a:r>
            <a:r>
              <a:rPr lang="en-US" sz="1200">
                <a:solidFill>
                  <a:srgbClr val="839496"/>
                </a:solidFill>
              </a:rPr>
              <a:t>.</a:t>
            </a:r>
            <a:r>
              <a:rPr lang="en-US" sz="1200">
                <a:solidFill>
                  <a:srgbClr val="CB4B16"/>
                </a:solidFill>
              </a:rPr>
              <a:t>stats_era</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stats_strike_outs</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stats_wins</a:t>
            </a:r>
            <a:r>
              <a:rPr lang="en-US" sz="1200">
                <a:solidFill>
                  <a:srgbClr val="839496"/>
                </a:solidFill>
              </a:rPr>
              <a:t>,</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CB4B16"/>
                </a:solidFill>
              </a:rPr>
              <a:t>s</a:t>
            </a:r>
            <a:r>
              <a:rPr lang="en-US" sz="1200">
                <a:solidFill>
                  <a:srgbClr val="839496"/>
                </a:solidFill>
              </a:rPr>
              <a:t>.</a:t>
            </a:r>
            <a:r>
              <a:rPr lang="en-US" sz="1200">
                <a:solidFill>
                  <a:srgbClr val="CB4B16"/>
                </a:solidFill>
              </a:rPr>
              <a:t>stats_outs_pitched</a:t>
            </a:r>
            <a:r>
              <a:rPr lang="en-US" sz="1200">
                <a:solidFill>
                  <a:srgbClr val="839496"/>
                </a:solidFill>
              </a:rPr>
              <a:t>,</a:t>
            </a:r>
            <a:r>
              <a:rPr lang="en-US" sz="1200">
                <a:solidFill>
                  <a:srgbClr val="CB4B16"/>
                </a:solidFill>
              </a:rPr>
              <a:t>s</a:t>
            </a:r>
            <a:r>
              <a:rPr lang="en-US" sz="1200">
                <a:solidFill>
                  <a:srgbClr val="839496"/>
                </a:solidFill>
              </a:rPr>
              <a:t>.</a:t>
            </a:r>
            <a:r>
              <a:rPr lang="en-US" sz="1200">
                <a:solidFill>
                  <a:srgbClr val="CB4B16"/>
                </a:solidFill>
              </a:rPr>
              <a:t>stats_year</a:t>
            </a:r>
            <a:endParaRPr sz="12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from</a:t>
            </a:r>
            <a:r>
              <a:rPr lang="en-US" sz="1200">
                <a:solidFill>
                  <a:srgbClr val="839496"/>
                </a:solidFill>
              </a:rPr>
              <a:t> players </a:t>
            </a:r>
            <a:r>
              <a:rPr lang="en-US" sz="1200">
                <a:solidFill>
                  <a:srgbClr val="859900"/>
                </a:solidFill>
              </a:rPr>
              <a:t>as</a:t>
            </a:r>
            <a:r>
              <a:rPr lang="en-US" sz="1200">
                <a:solidFill>
                  <a:srgbClr val="839496"/>
                </a:solidFill>
              </a:rPr>
              <a:t> p</a:t>
            </a:r>
            <a:endParaRPr sz="1200">
              <a:solidFill>
                <a:srgbClr val="839496"/>
              </a:solidFill>
            </a:endParaRPr>
          </a:p>
          <a:p>
            <a:pPr indent="457200" lvl="0" marL="0" rtl="0" algn="l">
              <a:lnSpc>
                <a:spcPct val="115000"/>
              </a:lnSpc>
              <a:spcBef>
                <a:spcPts val="0"/>
              </a:spcBef>
              <a:spcAft>
                <a:spcPts val="0"/>
              </a:spcAft>
              <a:buClr>
                <a:schemeClr val="dk2"/>
              </a:buClr>
              <a:buSzPts val="1100"/>
              <a:buFont typeface="Arial"/>
              <a:buNone/>
            </a:pPr>
            <a:r>
              <a:rPr lang="en-US" sz="1200">
                <a:solidFill>
                  <a:srgbClr val="859900"/>
                </a:solidFill>
              </a:rPr>
              <a:t>inner join</a:t>
            </a:r>
            <a:r>
              <a:rPr lang="en-US" sz="1200">
                <a:solidFill>
                  <a:srgbClr val="839496"/>
                </a:solidFill>
              </a:rPr>
              <a:t> player_stats_by_year </a:t>
            </a:r>
            <a:r>
              <a:rPr lang="en-US" sz="1200">
                <a:solidFill>
                  <a:srgbClr val="859900"/>
                </a:solidFill>
              </a:rPr>
              <a:t>as</a:t>
            </a:r>
            <a:r>
              <a:rPr lang="en-US" sz="1200">
                <a:solidFill>
                  <a:srgbClr val="839496"/>
                </a:solidFill>
              </a:rPr>
              <a:t> s </a:t>
            </a:r>
            <a:endParaRPr sz="1200">
              <a:solidFill>
                <a:srgbClr val="839496"/>
              </a:solidFill>
            </a:endParaRPr>
          </a:p>
          <a:p>
            <a:pPr indent="457200" lvl="0" marL="457200" rtl="0" algn="l">
              <a:lnSpc>
                <a:spcPct val="115000"/>
              </a:lnSpc>
              <a:spcBef>
                <a:spcPts val="0"/>
              </a:spcBef>
              <a:spcAft>
                <a:spcPts val="0"/>
              </a:spcAft>
              <a:buClr>
                <a:schemeClr val="dk2"/>
              </a:buClr>
              <a:buSzPts val="1100"/>
              <a:buFont typeface="Arial"/>
              <a:buNone/>
            </a:pPr>
            <a:r>
              <a:rPr lang="en-US" sz="1200">
                <a:solidFill>
                  <a:srgbClr val="859900"/>
                </a:solidFill>
              </a:rPr>
              <a:t>on</a:t>
            </a:r>
            <a:r>
              <a:rPr lang="en-US" sz="1200">
                <a:solidFill>
                  <a:srgbClr val="839496"/>
                </a:solidFill>
              </a:rPr>
              <a:t> </a:t>
            </a:r>
            <a:r>
              <a:rPr lang="en-US" sz="1200">
                <a:solidFill>
                  <a:srgbClr val="CB4B16"/>
                </a:solidFill>
              </a:rPr>
              <a:t>p</a:t>
            </a:r>
            <a:r>
              <a:rPr lang="en-US" sz="1200">
                <a:solidFill>
                  <a:srgbClr val="839496"/>
                </a:solidFill>
              </a:rPr>
              <a:t>.</a:t>
            </a:r>
            <a:r>
              <a:rPr lang="en-US" sz="1200">
                <a:solidFill>
                  <a:srgbClr val="CB4B16"/>
                </a:solidFill>
              </a:rPr>
              <a:t>player_id</a:t>
            </a:r>
            <a:r>
              <a:rPr lang="en-US" sz="1200">
                <a:solidFill>
                  <a:srgbClr val="839496"/>
                </a:solidFill>
              </a:rPr>
              <a:t> </a:t>
            </a:r>
            <a:r>
              <a:rPr lang="en-US" sz="1200">
                <a:solidFill>
                  <a:srgbClr val="859900"/>
                </a:solidFill>
              </a:rPr>
              <a:t>=</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players_player_id</a:t>
            </a:r>
            <a:endParaRPr sz="12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where</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stats_position</a:t>
            </a:r>
            <a:r>
              <a:rPr lang="en-US" sz="1200">
                <a:solidFill>
                  <a:srgbClr val="839496"/>
                </a:solidFill>
              </a:rPr>
              <a:t> </a:t>
            </a:r>
            <a:r>
              <a:rPr lang="en-US" sz="1200">
                <a:solidFill>
                  <a:srgbClr val="859900"/>
                </a:solidFill>
              </a:rPr>
              <a:t>=</a:t>
            </a:r>
            <a:r>
              <a:rPr lang="en-US" sz="1200">
                <a:solidFill>
                  <a:srgbClr val="839496"/>
                </a:solidFill>
              </a:rPr>
              <a:t> </a:t>
            </a:r>
            <a:r>
              <a:rPr lang="en-US" sz="1200">
                <a:solidFill>
                  <a:srgbClr val="2AA198"/>
                </a:solidFill>
              </a:rPr>
              <a:t>'P'</a:t>
            </a:r>
            <a:endParaRPr sz="1200">
              <a:solidFill>
                <a:srgbClr val="2AA198"/>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859900"/>
                </a:solidFill>
              </a:rPr>
              <a:t>and</a:t>
            </a:r>
            <a:r>
              <a:rPr lang="en-US" sz="1200">
                <a:solidFill>
                  <a:srgbClr val="839496"/>
                </a:solidFill>
              </a:rPr>
              <a:t> (@year </a:t>
            </a:r>
            <a:r>
              <a:rPr lang="en-US" sz="1200">
                <a:solidFill>
                  <a:srgbClr val="859900"/>
                </a:solidFill>
              </a:rPr>
              <a:t>is</a:t>
            </a:r>
            <a:r>
              <a:rPr lang="en-US" sz="1200">
                <a:solidFill>
                  <a:srgbClr val="839496"/>
                </a:solidFill>
              </a:rPr>
              <a:t> </a:t>
            </a:r>
            <a:r>
              <a:rPr lang="en-US" sz="1200">
                <a:solidFill>
                  <a:srgbClr val="859900"/>
                </a:solidFill>
              </a:rPr>
              <a:t>null</a:t>
            </a:r>
            <a:r>
              <a:rPr lang="en-US" sz="1200">
                <a:solidFill>
                  <a:srgbClr val="839496"/>
                </a:solidFill>
              </a:rPr>
              <a:t> </a:t>
            </a:r>
            <a:r>
              <a:rPr lang="en-US" sz="1200">
                <a:solidFill>
                  <a:srgbClr val="859900"/>
                </a:solidFill>
              </a:rPr>
              <a:t>or</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stats_year</a:t>
            </a:r>
            <a:r>
              <a:rPr lang="en-US" sz="1200">
                <a:solidFill>
                  <a:srgbClr val="839496"/>
                </a:solidFill>
              </a:rPr>
              <a:t> </a:t>
            </a:r>
            <a:r>
              <a:rPr lang="en-US" sz="1200">
                <a:solidFill>
                  <a:srgbClr val="859900"/>
                </a:solidFill>
              </a:rPr>
              <a:t>=</a:t>
            </a:r>
            <a:r>
              <a:rPr lang="en-US" sz="1200">
                <a:solidFill>
                  <a:srgbClr val="839496"/>
                </a:solidFill>
              </a:rPr>
              <a:t> @year)</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859900"/>
                </a:solidFill>
              </a:rPr>
              <a:t>and</a:t>
            </a:r>
            <a:r>
              <a:rPr lang="en-US" sz="1200">
                <a:solidFill>
                  <a:srgbClr val="839496"/>
                </a:solidFill>
              </a:rPr>
              <a:t> (@max_era </a:t>
            </a:r>
            <a:r>
              <a:rPr lang="en-US" sz="1200">
                <a:solidFill>
                  <a:srgbClr val="859900"/>
                </a:solidFill>
              </a:rPr>
              <a:t>is</a:t>
            </a:r>
            <a:r>
              <a:rPr lang="en-US" sz="1200">
                <a:solidFill>
                  <a:srgbClr val="839496"/>
                </a:solidFill>
              </a:rPr>
              <a:t> </a:t>
            </a:r>
            <a:r>
              <a:rPr lang="en-US" sz="1200">
                <a:solidFill>
                  <a:srgbClr val="859900"/>
                </a:solidFill>
              </a:rPr>
              <a:t>null</a:t>
            </a:r>
            <a:r>
              <a:rPr lang="en-US" sz="1200">
                <a:solidFill>
                  <a:srgbClr val="839496"/>
                </a:solidFill>
              </a:rPr>
              <a:t> </a:t>
            </a:r>
            <a:r>
              <a:rPr lang="en-US" sz="1200">
                <a:solidFill>
                  <a:srgbClr val="859900"/>
                </a:solidFill>
              </a:rPr>
              <a:t>or</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stats_era</a:t>
            </a:r>
            <a:r>
              <a:rPr lang="en-US" sz="1200">
                <a:solidFill>
                  <a:srgbClr val="839496"/>
                </a:solidFill>
              </a:rPr>
              <a:t> </a:t>
            </a:r>
            <a:r>
              <a:rPr lang="en-US" sz="1200">
                <a:solidFill>
                  <a:srgbClr val="859900"/>
                </a:solidFill>
              </a:rPr>
              <a:t>&lt;=</a:t>
            </a:r>
            <a:r>
              <a:rPr lang="en-US" sz="1200">
                <a:solidFill>
                  <a:srgbClr val="839496"/>
                </a:solidFill>
              </a:rPr>
              <a:t> @max_era)</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859900"/>
                </a:solidFill>
              </a:rPr>
              <a:t>and</a:t>
            </a:r>
            <a:r>
              <a:rPr lang="en-US" sz="1200">
                <a:solidFill>
                  <a:srgbClr val="839496"/>
                </a:solidFill>
              </a:rPr>
              <a:t> (@min_strk_out </a:t>
            </a:r>
            <a:r>
              <a:rPr lang="en-US" sz="1200">
                <a:solidFill>
                  <a:srgbClr val="859900"/>
                </a:solidFill>
              </a:rPr>
              <a:t>is</a:t>
            </a:r>
            <a:r>
              <a:rPr lang="en-US" sz="1200">
                <a:solidFill>
                  <a:srgbClr val="839496"/>
                </a:solidFill>
              </a:rPr>
              <a:t> </a:t>
            </a:r>
            <a:r>
              <a:rPr lang="en-US" sz="1200">
                <a:solidFill>
                  <a:srgbClr val="859900"/>
                </a:solidFill>
              </a:rPr>
              <a:t>null</a:t>
            </a:r>
            <a:r>
              <a:rPr lang="en-US" sz="1200">
                <a:solidFill>
                  <a:srgbClr val="839496"/>
                </a:solidFill>
              </a:rPr>
              <a:t> </a:t>
            </a:r>
            <a:r>
              <a:rPr lang="en-US" sz="1200">
                <a:solidFill>
                  <a:srgbClr val="859900"/>
                </a:solidFill>
              </a:rPr>
              <a:t>or</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stats_strike_outs</a:t>
            </a:r>
            <a:r>
              <a:rPr lang="en-US" sz="1200">
                <a:solidFill>
                  <a:srgbClr val="839496"/>
                </a:solidFill>
              </a:rPr>
              <a:t> </a:t>
            </a:r>
            <a:r>
              <a:rPr lang="en-US" sz="1200">
                <a:solidFill>
                  <a:srgbClr val="859900"/>
                </a:solidFill>
              </a:rPr>
              <a:t>&gt;=</a:t>
            </a:r>
            <a:r>
              <a:rPr lang="en-US" sz="1200">
                <a:solidFill>
                  <a:srgbClr val="839496"/>
                </a:solidFill>
              </a:rPr>
              <a:t>@min_strk_out)</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859900"/>
                </a:solidFill>
              </a:rPr>
              <a:t>and</a:t>
            </a:r>
            <a:r>
              <a:rPr lang="en-US" sz="1200">
                <a:solidFill>
                  <a:srgbClr val="839496"/>
                </a:solidFill>
              </a:rPr>
              <a:t> (@min_wins </a:t>
            </a:r>
            <a:r>
              <a:rPr lang="en-US" sz="1200">
                <a:solidFill>
                  <a:srgbClr val="859900"/>
                </a:solidFill>
              </a:rPr>
              <a:t>is</a:t>
            </a:r>
            <a:r>
              <a:rPr lang="en-US" sz="1200">
                <a:solidFill>
                  <a:srgbClr val="839496"/>
                </a:solidFill>
              </a:rPr>
              <a:t> </a:t>
            </a:r>
            <a:r>
              <a:rPr lang="en-US" sz="1200">
                <a:solidFill>
                  <a:srgbClr val="859900"/>
                </a:solidFill>
              </a:rPr>
              <a:t>null</a:t>
            </a:r>
            <a:r>
              <a:rPr lang="en-US" sz="1200">
                <a:solidFill>
                  <a:srgbClr val="839496"/>
                </a:solidFill>
              </a:rPr>
              <a:t> </a:t>
            </a:r>
            <a:r>
              <a:rPr lang="en-US" sz="1200">
                <a:solidFill>
                  <a:srgbClr val="859900"/>
                </a:solidFill>
              </a:rPr>
              <a:t>or</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stats_wins</a:t>
            </a:r>
            <a:r>
              <a:rPr lang="en-US" sz="1200">
                <a:solidFill>
                  <a:srgbClr val="839496"/>
                </a:solidFill>
              </a:rPr>
              <a:t> </a:t>
            </a:r>
            <a:r>
              <a:rPr lang="en-US" sz="1200">
                <a:solidFill>
                  <a:srgbClr val="859900"/>
                </a:solidFill>
              </a:rPr>
              <a:t>&gt;=</a:t>
            </a:r>
            <a:r>
              <a:rPr lang="en-US" sz="1200">
                <a:solidFill>
                  <a:srgbClr val="839496"/>
                </a:solidFill>
              </a:rPr>
              <a:t> @min_wins)</a:t>
            </a:r>
            <a:endParaRPr sz="12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200">
                <a:solidFill>
                  <a:srgbClr val="859900"/>
                </a:solidFill>
              </a:rPr>
              <a:t>and</a:t>
            </a:r>
            <a:r>
              <a:rPr lang="en-US" sz="1200">
                <a:solidFill>
                  <a:srgbClr val="839496"/>
                </a:solidFill>
              </a:rPr>
              <a:t> (@min_inns_pitched </a:t>
            </a:r>
            <a:r>
              <a:rPr lang="en-US" sz="1200">
                <a:solidFill>
                  <a:srgbClr val="859900"/>
                </a:solidFill>
              </a:rPr>
              <a:t>is</a:t>
            </a:r>
            <a:r>
              <a:rPr lang="en-US" sz="1200">
                <a:solidFill>
                  <a:srgbClr val="839496"/>
                </a:solidFill>
              </a:rPr>
              <a:t> </a:t>
            </a:r>
            <a:r>
              <a:rPr lang="en-US" sz="1200">
                <a:solidFill>
                  <a:srgbClr val="859900"/>
                </a:solidFill>
              </a:rPr>
              <a:t>null</a:t>
            </a:r>
            <a:r>
              <a:rPr lang="en-US" sz="1200">
                <a:solidFill>
                  <a:srgbClr val="839496"/>
                </a:solidFill>
              </a:rPr>
              <a:t> </a:t>
            </a:r>
            <a:r>
              <a:rPr lang="en-US" sz="1200">
                <a:solidFill>
                  <a:srgbClr val="859900"/>
                </a:solidFill>
              </a:rPr>
              <a:t>or</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stats_outs_pitched</a:t>
            </a:r>
            <a:r>
              <a:rPr lang="en-US" sz="1200">
                <a:solidFill>
                  <a:srgbClr val="839496"/>
                </a:solidFill>
              </a:rPr>
              <a:t> </a:t>
            </a:r>
            <a:r>
              <a:rPr lang="en-US" sz="1200">
                <a:solidFill>
                  <a:srgbClr val="859900"/>
                </a:solidFill>
              </a:rPr>
              <a:t>&gt;=</a:t>
            </a:r>
            <a:r>
              <a:rPr lang="en-US" sz="1200">
                <a:solidFill>
                  <a:srgbClr val="839496"/>
                </a:solidFill>
              </a:rPr>
              <a:t>@min_inns_pitched)</a:t>
            </a:r>
            <a:endParaRPr sz="12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order by</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stats_era</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stats_strike_outs</a:t>
            </a:r>
            <a:r>
              <a:rPr lang="en-US" sz="1200">
                <a:solidFill>
                  <a:srgbClr val="839496"/>
                </a:solidFill>
              </a:rPr>
              <a:t> </a:t>
            </a:r>
            <a:r>
              <a:rPr lang="en-US" sz="1200">
                <a:solidFill>
                  <a:srgbClr val="859900"/>
                </a:solidFill>
              </a:rPr>
              <a:t>desc</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stats_wins </a:t>
            </a:r>
            <a:r>
              <a:rPr lang="en-US" sz="1200">
                <a:solidFill>
                  <a:srgbClr val="859900"/>
                </a:solidFill>
              </a:rPr>
              <a:t>desc</a:t>
            </a:r>
            <a:r>
              <a:rPr lang="en-US" sz="1200">
                <a:solidFill>
                  <a:srgbClr val="839496"/>
                </a:solidFill>
              </a:rPr>
              <a:t>, </a:t>
            </a:r>
            <a:r>
              <a:rPr lang="en-US" sz="1200">
                <a:solidFill>
                  <a:srgbClr val="CB4B16"/>
                </a:solidFill>
              </a:rPr>
              <a:t>s</a:t>
            </a:r>
            <a:r>
              <a:rPr lang="en-US" sz="1200">
                <a:solidFill>
                  <a:srgbClr val="839496"/>
                </a:solidFill>
              </a:rPr>
              <a:t>.</a:t>
            </a:r>
            <a:r>
              <a:rPr lang="en-US" sz="1200">
                <a:solidFill>
                  <a:srgbClr val="CB4B16"/>
                </a:solidFill>
              </a:rPr>
              <a:t>stats_outs_pitched</a:t>
            </a:r>
            <a:r>
              <a:rPr lang="en-US" sz="1200">
                <a:solidFill>
                  <a:srgbClr val="839496"/>
                </a:solidFill>
              </a:rPr>
              <a:t> </a:t>
            </a:r>
            <a:r>
              <a:rPr lang="en-US" sz="1200">
                <a:solidFill>
                  <a:srgbClr val="859900"/>
                </a:solidFill>
              </a:rPr>
              <a:t>desc</a:t>
            </a:r>
            <a:endParaRPr sz="1200">
              <a:solidFill>
                <a:srgbClr val="859900"/>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END</a:t>
            </a:r>
            <a:endParaRPr sz="1200">
              <a:solidFill>
                <a:srgbClr val="859900"/>
              </a:solidFill>
            </a:endParaRPr>
          </a:p>
          <a:p>
            <a:pPr indent="0" lvl="0" marL="0" rtl="0" algn="l">
              <a:lnSpc>
                <a:spcPct val="115000"/>
              </a:lnSpc>
              <a:spcBef>
                <a:spcPts val="0"/>
              </a:spcBef>
              <a:spcAft>
                <a:spcPts val="0"/>
              </a:spcAft>
              <a:buClr>
                <a:schemeClr val="dk2"/>
              </a:buClr>
              <a:buSzPts val="1100"/>
              <a:buFont typeface="Arial"/>
              <a:buNone/>
            </a:pPr>
            <a:r>
              <a:rPr lang="en-US" sz="1200">
                <a:solidFill>
                  <a:srgbClr val="859900"/>
                </a:solidFill>
              </a:rPr>
              <a:t>GO</a:t>
            </a:r>
            <a:endParaRPr sz="1300">
              <a:solidFill>
                <a:srgbClr val="8599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0f0f724fa4_0_29"/>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#2</a:t>
            </a:r>
            <a:endParaRPr sz="2800"/>
          </a:p>
        </p:txBody>
      </p:sp>
      <p:sp>
        <p:nvSpPr>
          <p:cNvPr id="403" name="Google Shape;403;g20f0f724fa4_0_29"/>
          <p:cNvSpPr txBox="1"/>
          <p:nvPr/>
        </p:nvSpPr>
        <p:spPr>
          <a:xfrm>
            <a:off x="640310" y="659516"/>
            <a:ext cx="10986000" cy="955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b="1" lang="en-US" sz="1700">
                <a:solidFill>
                  <a:schemeClr val="dk2"/>
                </a:solidFill>
                <a:latin typeface="Calibri"/>
                <a:ea typeface="Calibri"/>
                <a:cs typeface="Calibri"/>
                <a:sym typeface="Calibri"/>
              </a:rPr>
              <a:t>The stored procedure receives input values from the user interface, which are used to set the variables of the procedure. The procedure then retrieves all values that satisfy the specified criteria and returns them</a:t>
            </a:r>
            <a:r>
              <a:rPr b="1" lang="en-US" sz="1700">
                <a:solidFill>
                  <a:schemeClr val="dk2"/>
                </a:solidFill>
                <a:latin typeface="Calibri"/>
                <a:ea typeface="Calibri"/>
                <a:cs typeface="Calibri"/>
                <a:sym typeface="Calibri"/>
              </a:rPr>
              <a:t>.  The below SQL simulates the UI’s rows being inserted into the table. </a:t>
            </a:r>
            <a:endParaRPr b="1" i="0" sz="1700" u="none" cap="none" strike="noStrike">
              <a:solidFill>
                <a:srgbClr val="000000"/>
              </a:solidFill>
              <a:latin typeface="Calibri"/>
              <a:ea typeface="Calibri"/>
              <a:cs typeface="Calibri"/>
              <a:sym typeface="Calibri"/>
            </a:endParaRPr>
          </a:p>
        </p:txBody>
      </p:sp>
      <p:sp>
        <p:nvSpPr>
          <p:cNvPr id="404" name="Google Shape;404;g20f0f724fa4_0_29"/>
          <p:cNvSpPr txBox="1"/>
          <p:nvPr/>
        </p:nvSpPr>
        <p:spPr>
          <a:xfrm>
            <a:off x="1911004" y="3338294"/>
            <a:ext cx="2039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1" i="1" sz="1400" u="sng" cap="none" strike="noStrike">
              <a:solidFill>
                <a:srgbClr val="000000"/>
              </a:solidFill>
              <a:latin typeface="Calibri"/>
              <a:ea typeface="Calibri"/>
              <a:cs typeface="Calibri"/>
              <a:sym typeface="Calibri"/>
            </a:endParaRPr>
          </a:p>
        </p:txBody>
      </p:sp>
      <p:sp>
        <p:nvSpPr>
          <p:cNvPr id="405" name="Google Shape;405;g20f0f724fa4_0_29"/>
          <p:cNvSpPr txBox="1"/>
          <p:nvPr/>
        </p:nvSpPr>
        <p:spPr>
          <a:xfrm>
            <a:off x="3590850" y="3154275"/>
            <a:ext cx="3780900" cy="1431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859900"/>
                </a:solidFill>
              </a:rPr>
              <a:t>exec</a:t>
            </a:r>
            <a:r>
              <a:rPr lang="en-US" sz="1200">
                <a:solidFill>
                  <a:srgbClr val="839496"/>
                </a:solidFill>
              </a:rPr>
              <a:t> p_get_pitcher_stats</a:t>
            </a:r>
            <a:endParaRPr sz="1200">
              <a:solidFill>
                <a:srgbClr val="839496"/>
              </a:solidFill>
            </a:endParaRPr>
          </a:p>
          <a:p>
            <a:pPr indent="0" lvl="0" marL="457200" rtl="0" algn="l">
              <a:lnSpc>
                <a:spcPct val="115000"/>
              </a:lnSpc>
              <a:spcBef>
                <a:spcPts val="0"/>
              </a:spcBef>
              <a:spcAft>
                <a:spcPts val="0"/>
              </a:spcAft>
              <a:buNone/>
            </a:pPr>
            <a:r>
              <a:rPr lang="en-US" sz="1200">
                <a:solidFill>
                  <a:srgbClr val="839496"/>
                </a:solidFill>
              </a:rPr>
              <a:t>@year </a:t>
            </a:r>
            <a:r>
              <a:rPr lang="en-US" sz="1200">
                <a:solidFill>
                  <a:srgbClr val="859900"/>
                </a:solidFill>
              </a:rPr>
              <a:t>=</a:t>
            </a:r>
            <a:r>
              <a:rPr lang="en-US" sz="1200">
                <a:solidFill>
                  <a:srgbClr val="839496"/>
                </a:solidFill>
              </a:rPr>
              <a:t> </a:t>
            </a:r>
            <a:r>
              <a:rPr lang="en-US" sz="1200">
                <a:solidFill>
                  <a:srgbClr val="D33682"/>
                </a:solidFill>
              </a:rPr>
              <a:t>1977</a:t>
            </a:r>
            <a:endParaRPr sz="1200">
              <a:solidFill>
                <a:srgbClr val="D33682"/>
              </a:solidFill>
            </a:endParaRPr>
          </a:p>
          <a:p>
            <a:pPr indent="0" lvl="0" marL="457200" rtl="0" algn="l">
              <a:lnSpc>
                <a:spcPct val="115000"/>
              </a:lnSpc>
              <a:spcBef>
                <a:spcPts val="0"/>
              </a:spcBef>
              <a:spcAft>
                <a:spcPts val="0"/>
              </a:spcAft>
              <a:buNone/>
            </a:pPr>
            <a:r>
              <a:rPr lang="en-US" sz="1200">
                <a:solidFill>
                  <a:srgbClr val="839496"/>
                </a:solidFill>
              </a:rPr>
              <a:t>,@max_era </a:t>
            </a:r>
            <a:r>
              <a:rPr lang="en-US" sz="1200">
                <a:solidFill>
                  <a:srgbClr val="859900"/>
                </a:solidFill>
              </a:rPr>
              <a:t>=</a:t>
            </a:r>
            <a:r>
              <a:rPr lang="en-US" sz="1200">
                <a:solidFill>
                  <a:srgbClr val="839496"/>
                </a:solidFill>
              </a:rPr>
              <a:t> </a:t>
            </a:r>
            <a:r>
              <a:rPr lang="en-US" sz="1200">
                <a:solidFill>
                  <a:srgbClr val="D33682"/>
                </a:solidFill>
              </a:rPr>
              <a:t>3</a:t>
            </a:r>
            <a:endParaRPr sz="1200">
              <a:solidFill>
                <a:srgbClr val="D33682"/>
              </a:solidFill>
            </a:endParaRPr>
          </a:p>
          <a:p>
            <a:pPr indent="0" lvl="0" marL="457200" rtl="0" algn="l">
              <a:lnSpc>
                <a:spcPct val="115000"/>
              </a:lnSpc>
              <a:spcBef>
                <a:spcPts val="0"/>
              </a:spcBef>
              <a:spcAft>
                <a:spcPts val="0"/>
              </a:spcAft>
              <a:buNone/>
            </a:pPr>
            <a:r>
              <a:rPr lang="en-US" sz="1200">
                <a:solidFill>
                  <a:srgbClr val="839496"/>
                </a:solidFill>
              </a:rPr>
              <a:t>,@min_strk_out </a:t>
            </a:r>
            <a:r>
              <a:rPr lang="en-US" sz="1200">
                <a:solidFill>
                  <a:srgbClr val="859900"/>
                </a:solidFill>
              </a:rPr>
              <a:t>=</a:t>
            </a:r>
            <a:r>
              <a:rPr lang="en-US" sz="1200">
                <a:solidFill>
                  <a:srgbClr val="839496"/>
                </a:solidFill>
              </a:rPr>
              <a:t> </a:t>
            </a:r>
            <a:r>
              <a:rPr lang="en-US" sz="1200">
                <a:solidFill>
                  <a:srgbClr val="D33682"/>
                </a:solidFill>
              </a:rPr>
              <a:t>3</a:t>
            </a:r>
            <a:endParaRPr sz="1200">
              <a:solidFill>
                <a:srgbClr val="D33682"/>
              </a:solidFill>
            </a:endParaRPr>
          </a:p>
          <a:p>
            <a:pPr indent="0" lvl="0" marL="457200" rtl="0" algn="l">
              <a:lnSpc>
                <a:spcPct val="115000"/>
              </a:lnSpc>
              <a:spcBef>
                <a:spcPts val="0"/>
              </a:spcBef>
              <a:spcAft>
                <a:spcPts val="0"/>
              </a:spcAft>
              <a:buNone/>
            </a:pPr>
            <a:r>
              <a:rPr lang="en-US" sz="1200">
                <a:solidFill>
                  <a:srgbClr val="839496"/>
                </a:solidFill>
              </a:rPr>
              <a:t>,@min_wins </a:t>
            </a:r>
            <a:r>
              <a:rPr lang="en-US" sz="1200">
                <a:solidFill>
                  <a:srgbClr val="859900"/>
                </a:solidFill>
              </a:rPr>
              <a:t>=</a:t>
            </a:r>
            <a:r>
              <a:rPr lang="en-US" sz="1200">
                <a:solidFill>
                  <a:srgbClr val="839496"/>
                </a:solidFill>
              </a:rPr>
              <a:t> </a:t>
            </a:r>
            <a:r>
              <a:rPr lang="en-US" sz="1200">
                <a:solidFill>
                  <a:srgbClr val="D33682"/>
                </a:solidFill>
              </a:rPr>
              <a:t>5</a:t>
            </a:r>
            <a:endParaRPr sz="1200">
              <a:solidFill>
                <a:srgbClr val="D33682"/>
              </a:solidFill>
            </a:endParaRPr>
          </a:p>
          <a:p>
            <a:pPr indent="0" lvl="0" marL="457200" rtl="0" algn="l">
              <a:lnSpc>
                <a:spcPct val="115000"/>
              </a:lnSpc>
              <a:spcBef>
                <a:spcPts val="0"/>
              </a:spcBef>
              <a:spcAft>
                <a:spcPts val="0"/>
              </a:spcAft>
              <a:buNone/>
            </a:pPr>
            <a:r>
              <a:rPr lang="en-US" sz="1200">
                <a:solidFill>
                  <a:srgbClr val="839496"/>
                </a:solidFill>
              </a:rPr>
              <a:t>,@min_inns_pitched </a:t>
            </a:r>
            <a:r>
              <a:rPr lang="en-US" sz="1200">
                <a:solidFill>
                  <a:srgbClr val="859900"/>
                </a:solidFill>
              </a:rPr>
              <a:t>=</a:t>
            </a:r>
            <a:r>
              <a:rPr lang="en-US" sz="1200">
                <a:solidFill>
                  <a:srgbClr val="839496"/>
                </a:solidFill>
              </a:rPr>
              <a:t> </a:t>
            </a:r>
            <a:r>
              <a:rPr lang="en-US" sz="1200">
                <a:solidFill>
                  <a:srgbClr val="D33682"/>
                </a:solidFill>
              </a:rPr>
              <a:t>100</a:t>
            </a:r>
            <a:endParaRPr sz="1700"/>
          </a:p>
        </p:txBody>
      </p:sp>
      <p:pic>
        <p:nvPicPr>
          <p:cNvPr id="406" name="Google Shape;406;g20f0f724fa4_0_29"/>
          <p:cNvPicPr preferRelativeResize="0"/>
          <p:nvPr/>
        </p:nvPicPr>
        <p:blipFill>
          <a:blip r:embed="rId3">
            <a:alphaModFix/>
          </a:blip>
          <a:stretch>
            <a:fillRect/>
          </a:stretch>
        </p:blipFill>
        <p:spPr>
          <a:xfrm>
            <a:off x="1826025" y="1885875"/>
            <a:ext cx="7310550" cy="1181875"/>
          </a:xfrm>
          <a:prstGeom prst="rect">
            <a:avLst/>
          </a:prstGeom>
          <a:noFill/>
          <a:ln>
            <a:noFill/>
          </a:ln>
        </p:spPr>
      </p:pic>
      <p:pic>
        <p:nvPicPr>
          <p:cNvPr id="407" name="Google Shape;407;g20f0f724fa4_0_29"/>
          <p:cNvPicPr preferRelativeResize="0"/>
          <p:nvPr/>
        </p:nvPicPr>
        <p:blipFill>
          <a:blip r:embed="rId4">
            <a:alphaModFix/>
          </a:blip>
          <a:stretch>
            <a:fillRect/>
          </a:stretch>
        </p:blipFill>
        <p:spPr>
          <a:xfrm>
            <a:off x="992600" y="4706050"/>
            <a:ext cx="10281401" cy="1391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0f0f724fa4_0_48"/>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ambria"/>
              <a:buNone/>
            </a:pPr>
            <a:r>
              <a:rPr lang="en-US"/>
              <a:t>Stored Procedure development based on Use Case #3</a:t>
            </a:r>
            <a:endParaRPr/>
          </a:p>
        </p:txBody>
      </p:sp>
      <p:sp>
        <p:nvSpPr>
          <p:cNvPr id="413" name="Google Shape;413;g20f0f724fa4_0_48"/>
          <p:cNvSpPr txBox="1"/>
          <p:nvPr/>
        </p:nvSpPr>
        <p:spPr>
          <a:xfrm>
            <a:off x="640310" y="58642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USE CASE </a:t>
            </a:r>
            <a:r>
              <a:rPr b="1" lang="en-US" sz="1700">
                <a:latin typeface="Calibri"/>
                <a:ea typeface="Calibri"/>
                <a:cs typeface="Calibri"/>
                <a:sym typeface="Calibri"/>
              </a:rPr>
              <a:t>3</a:t>
            </a:r>
            <a:r>
              <a:rPr b="1" i="0" lang="en-US" sz="1700" u="none" cap="none" strike="noStrike">
                <a:solidFill>
                  <a:srgbClr val="000000"/>
                </a:solidFill>
                <a:latin typeface="Calibri"/>
                <a:ea typeface="Calibri"/>
                <a:cs typeface="Calibri"/>
                <a:sym typeface="Calibri"/>
              </a:rPr>
              <a:t>:  Returns </a:t>
            </a:r>
            <a:r>
              <a:rPr b="1" lang="en-US" sz="1700">
                <a:latin typeface="Calibri"/>
                <a:ea typeface="Calibri"/>
                <a:cs typeface="Calibri"/>
                <a:sym typeface="Calibri"/>
              </a:rPr>
              <a:t>fielder</a:t>
            </a:r>
            <a:r>
              <a:rPr b="1" i="0" lang="en-US" sz="1700" u="none" cap="none" strike="noStrike">
                <a:solidFill>
                  <a:srgbClr val="000000"/>
                </a:solidFill>
                <a:latin typeface="Calibri"/>
                <a:ea typeface="Calibri"/>
                <a:cs typeface="Calibri"/>
                <a:sym typeface="Calibri"/>
              </a:rPr>
              <a:t> statistics based on selection criteria</a:t>
            </a:r>
            <a:endParaRPr b="1" i="0" sz="1700" u="none" cap="none" strike="noStrike">
              <a:solidFill>
                <a:srgbClr val="000000"/>
              </a:solidFill>
              <a:latin typeface="Calibri"/>
              <a:ea typeface="Calibri"/>
              <a:cs typeface="Calibri"/>
              <a:sym typeface="Calibri"/>
            </a:endParaRPr>
          </a:p>
        </p:txBody>
      </p:sp>
      <p:sp>
        <p:nvSpPr>
          <p:cNvPr id="414" name="Google Shape;414;g20f0f724fa4_0_48"/>
          <p:cNvSpPr txBox="1"/>
          <p:nvPr/>
        </p:nvSpPr>
        <p:spPr>
          <a:xfrm>
            <a:off x="640300" y="1376150"/>
            <a:ext cx="9732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700">
                <a:solidFill>
                  <a:schemeClr val="dk2"/>
                </a:solidFill>
                <a:latin typeface="Calibri"/>
                <a:ea typeface="Calibri"/>
                <a:cs typeface="Calibri"/>
                <a:sym typeface="Calibri"/>
              </a:rPr>
              <a:t>The user interface below accepts user input for fielder stats and has a drop down for years</a:t>
            </a:r>
            <a:endParaRPr b="1" i="1" sz="1700">
              <a:solidFill>
                <a:schemeClr val="dk2"/>
              </a:solidFill>
              <a:latin typeface="Calibri"/>
              <a:ea typeface="Calibri"/>
              <a:cs typeface="Calibri"/>
              <a:sym typeface="Calibri"/>
            </a:endParaRPr>
          </a:p>
        </p:txBody>
      </p:sp>
      <p:pic>
        <p:nvPicPr>
          <p:cNvPr id="415" name="Google Shape;415;g20f0f724fa4_0_48"/>
          <p:cNvPicPr preferRelativeResize="0"/>
          <p:nvPr/>
        </p:nvPicPr>
        <p:blipFill>
          <a:blip r:embed="rId3">
            <a:alphaModFix/>
          </a:blip>
          <a:stretch>
            <a:fillRect/>
          </a:stretch>
        </p:blipFill>
        <p:spPr>
          <a:xfrm>
            <a:off x="152400" y="1974950"/>
            <a:ext cx="11887201" cy="31865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0f0f724fa4_0_55"/>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#3</a:t>
            </a:r>
            <a:endParaRPr sz="2800"/>
          </a:p>
        </p:txBody>
      </p:sp>
      <p:sp>
        <p:nvSpPr>
          <p:cNvPr id="421" name="Google Shape;421;g20f0f724fa4_0_55"/>
          <p:cNvSpPr txBox="1"/>
          <p:nvPr/>
        </p:nvSpPr>
        <p:spPr>
          <a:xfrm>
            <a:off x="640310" y="659516"/>
            <a:ext cx="109860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2"/>
              </a:buClr>
              <a:buSzPts val="1600"/>
              <a:buFont typeface="Arial"/>
              <a:buNone/>
            </a:pPr>
            <a:r>
              <a:rPr b="1" i="1" lang="en-US" sz="1700">
                <a:solidFill>
                  <a:schemeClr val="dk2"/>
                </a:solidFill>
                <a:latin typeface="Calibri"/>
                <a:ea typeface="Calibri"/>
                <a:cs typeface="Calibri"/>
                <a:sym typeface="Calibri"/>
              </a:rPr>
              <a:t>SQL code for stored procedure p_get_fielder_stats:</a:t>
            </a:r>
            <a:endParaRPr b="1" i="0" sz="1700" u="none" cap="none" strike="noStrike">
              <a:solidFill>
                <a:srgbClr val="000000"/>
              </a:solidFill>
              <a:latin typeface="Calibri"/>
              <a:ea typeface="Calibri"/>
              <a:cs typeface="Calibri"/>
              <a:sym typeface="Calibri"/>
            </a:endParaRPr>
          </a:p>
        </p:txBody>
      </p:sp>
      <p:sp>
        <p:nvSpPr>
          <p:cNvPr id="422" name="Google Shape;422;g20f0f724fa4_0_55"/>
          <p:cNvSpPr txBox="1"/>
          <p:nvPr/>
        </p:nvSpPr>
        <p:spPr>
          <a:xfrm>
            <a:off x="470379" y="1013532"/>
            <a:ext cx="2039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1.  Up/down SQL</a:t>
            </a:r>
            <a:endParaRPr b="1" i="1" sz="1400" u="sng" cap="none" strike="noStrike">
              <a:solidFill>
                <a:srgbClr val="000000"/>
              </a:solidFill>
              <a:latin typeface="Calibri"/>
              <a:ea typeface="Calibri"/>
              <a:cs typeface="Calibri"/>
              <a:sym typeface="Calibri"/>
            </a:endParaRPr>
          </a:p>
        </p:txBody>
      </p:sp>
      <p:sp>
        <p:nvSpPr>
          <p:cNvPr id="423" name="Google Shape;423;g20f0f724fa4_0_55"/>
          <p:cNvSpPr txBox="1"/>
          <p:nvPr/>
        </p:nvSpPr>
        <p:spPr>
          <a:xfrm>
            <a:off x="470375" y="1321325"/>
            <a:ext cx="10870200" cy="4563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drop</a:t>
            </a:r>
            <a:r>
              <a:rPr lang="en-US" sz="1100">
                <a:solidFill>
                  <a:srgbClr val="839496"/>
                </a:solidFill>
              </a:rPr>
              <a:t> </a:t>
            </a:r>
            <a:r>
              <a:rPr lang="en-US" sz="1100">
                <a:solidFill>
                  <a:srgbClr val="859900"/>
                </a:solidFill>
              </a:rPr>
              <a:t>procedure</a:t>
            </a:r>
            <a:r>
              <a:rPr lang="en-US" sz="1100">
                <a:solidFill>
                  <a:srgbClr val="839496"/>
                </a:solidFill>
              </a:rPr>
              <a:t> </a:t>
            </a:r>
            <a:r>
              <a:rPr lang="en-US" sz="1100">
                <a:solidFill>
                  <a:srgbClr val="859900"/>
                </a:solidFill>
              </a:rPr>
              <a:t>if</a:t>
            </a:r>
            <a:r>
              <a:rPr lang="en-US" sz="1100">
                <a:solidFill>
                  <a:srgbClr val="839496"/>
                </a:solidFill>
              </a:rPr>
              <a:t> </a:t>
            </a:r>
            <a:r>
              <a:rPr lang="en-US" sz="1100">
                <a:solidFill>
                  <a:srgbClr val="859900"/>
                </a:solidFill>
              </a:rPr>
              <a:t>exists</a:t>
            </a:r>
            <a:r>
              <a:rPr lang="en-US" sz="1100">
                <a:solidFill>
                  <a:srgbClr val="839496"/>
                </a:solidFill>
              </a:rPr>
              <a:t> p_get_fielder_stats</a:t>
            </a:r>
            <a:endParaRPr sz="11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100">
                <a:solidFill>
                  <a:srgbClr val="859900"/>
                </a:solidFill>
              </a:rPr>
              <a:t>GO</a:t>
            </a:r>
            <a:endParaRPr sz="1100"/>
          </a:p>
        </p:txBody>
      </p:sp>
      <p:sp>
        <p:nvSpPr>
          <p:cNvPr id="424" name="Google Shape;424;g20f0f724fa4_0_55"/>
          <p:cNvSpPr txBox="1"/>
          <p:nvPr/>
        </p:nvSpPr>
        <p:spPr>
          <a:xfrm>
            <a:off x="470375" y="2085425"/>
            <a:ext cx="5805300" cy="39636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create</a:t>
            </a:r>
            <a:r>
              <a:rPr lang="en-US" sz="1000">
                <a:solidFill>
                  <a:srgbClr val="839496"/>
                </a:solidFill>
              </a:rPr>
              <a:t> </a:t>
            </a:r>
            <a:r>
              <a:rPr lang="en-US" sz="1000">
                <a:solidFill>
                  <a:srgbClr val="859900"/>
                </a:solidFill>
              </a:rPr>
              <a:t>procedure</a:t>
            </a:r>
            <a:r>
              <a:rPr lang="en-US" sz="1000">
                <a:solidFill>
                  <a:srgbClr val="839496"/>
                </a:solidFill>
              </a:rPr>
              <a:t> p_get_fielder_stats</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39496"/>
                </a:solidFill>
              </a:rPr>
              <a:t>@year </a:t>
            </a:r>
            <a:r>
              <a:rPr b="1" lang="en-US" sz="1000">
                <a:solidFill>
                  <a:srgbClr val="93A1A1"/>
                </a:solidFill>
              </a:rPr>
              <a:t>int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r>
              <a:rPr lang="en-US" sz="1000">
                <a:solidFill>
                  <a:srgbClr val="839496"/>
                </a:solidFill>
              </a:rPr>
              <a:t>,@min_batting_avg </a:t>
            </a:r>
            <a:r>
              <a:rPr lang="en-US" sz="1000">
                <a:solidFill>
                  <a:srgbClr val="859900"/>
                </a:solidFill>
              </a:rPr>
              <a:t>float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r>
              <a:rPr lang="en-US" sz="1000">
                <a:solidFill>
                  <a:srgbClr val="839496"/>
                </a:solidFill>
              </a:rPr>
              <a:t>,@min_hr </a:t>
            </a:r>
            <a:r>
              <a:rPr b="1" lang="en-US" sz="1000">
                <a:solidFill>
                  <a:srgbClr val="93A1A1"/>
                </a:solidFill>
              </a:rPr>
              <a:t>int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r>
              <a:rPr lang="en-US" sz="1000">
                <a:solidFill>
                  <a:srgbClr val="839496"/>
                </a:solidFill>
              </a:rPr>
              <a:t>,@min_hits </a:t>
            </a:r>
            <a:r>
              <a:rPr b="1" lang="en-US" sz="1000">
                <a:solidFill>
                  <a:srgbClr val="93A1A1"/>
                </a:solidFill>
              </a:rPr>
              <a:t>int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r>
              <a:rPr lang="en-US" sz="1000">
                <a:solidFill>
                  <a:srgbClr val="839496"/>
                </a:solidFill>
              </a:rPr>
              <a:t>,@min_obp </a:t>
            </a:r>
            <a:r>
              <a:rPr lang="en-US" sz="1000">
                <a:solidFill>
                  <a:srgbClr val="859900"/>
                </a:solidFill>
              </a:rPr>
              <a:t>float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r>
              <a:rPr lang="en-US" sz="1000">
                <a:solidFill>
                  <a:srgbClr val="839496"/>
                </a:solidFill>
              </a:rPr>
              <a:t>,@min_games_played </a:t>
            </a:r>
            <a:r>
              <a:rPr b="1" lang="en-US" sz="1000">
                <a:solidFill>
                  <a:srgbClr val="93A1A1"/>
                </a:solidFill>
              </a:rPr>
              <a:t>int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859900"/>
                </a:solidFill>
              </a:rPr>
              <a:t>null</a:t>
            </a:r>
            <a:endParaRPr sz="1000">
              <a:solidFill>
                <a:srgbClr val="859900"/>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AS BEGIN set</a:t>
            </a:r>
            <a:r>
              <a:rPr lang="en-US" sz="1000">
                <a:solidFill>
                  <a:srgbClr val="839496"/>
                </a:solidFill>
              </a:rPr>
              <a:t> </a:t>
            </a:r>
            <a:r>
              <a:rPr lang="en-US" sz="1000">
                <a:solidFill>
                  <a:srgbClr val="859900"/>
                </a:solidFill>
              </a:rPr>
              <a:t>nocount</a:t>
            </a:r>
            <a:r>
              <a:rPr lang="en-US" sz="1000">
                <a:solidFill>
                  <a:srgbClr val="839496"/>
                </a:solidFill>
              </a:rPr>
              <a:t> </a:t>
            </a:r>
            <a:r>
              <a:rPr lang="en-US" sz="1000">
                <a:solidFill>
                  <a:srgbClr val="859900"/>
                </a:solidFill>
              </a:rPr>
              <a:t>on</a:t>
            </a:r>
            <a:endParaRPr sz="1000">
              <a:solidFill>
                <a:srgbClr val="859900"/>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declare</a:t>
            </a:r>
            <a:r>
              <a:rPr lang="en-US" sz="1000">
                <a:solidFill>
                  <a:srgbClr val="839496"/>
                </a:solidFill>
              </a:rPr>
              <a:t> @row_count </a:t>
            </a:r>
            <a:r>
              <a:rPr b="1" lang="en-US" sz="1000">
                <a:solidFill>
                  <a:srgbClr val="93A1A1"/>
                </a:solidFill>
              </a:rPr>
              <a:t>INT</a:t>
            </a:r>
            <a:endParaRPr b="1" sz="1000">
              <a:solidFill>
                <a:srgbClr val="93A1A1"/>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select</a:t>
            </a:r>
            <a:r>
              <a:rPr lang="en-US" sz="1000">
                <a:solidFill>
                  <a:srgbClr val="839496"/>
                </a:solidFill>
              </a:rPr>
              <a:t> @row_count </a:t>
            </a:r>
            <a:r>
              <a:rPr lang="en-US" sz="1000">
                <a:solidFill>
                  <a:srgbClr val="859900"/>
                </a:solidFill>
              </a:rPr>
              <a:t>=</a:t>
            </a:r>
            <a:r>
              <a:rPr lang="en-US" sz="1000">
                <a:solidFill>
                  <a:srgbClr val="839496"/>
                </a:solidFill>
              </a:rPr>
              <a:t> </a:t>
            </a:r>
            <a:r>
              <a:rPr lang="en-US" sz="1000">
                <a:solidFill>
                  <a:srgbClr val="268BD2"/>
                </a:solidFill>
              </a:rPr>
              <a:t>COUNT</a:t>
            </a:r>
            <a:r>
              <a:rPr lang="en-US" sz="1000">
                <a:solidFill>
                  <a:srgbClr val="839496"/>
                </a:solidFill>
              </a:rPr>
              <a:t>(</a:t>
            </a:r>
            <a:r>
              <a:rPr lang="en-US" sz="1000">
                <a:solidFill>
                  <a:srgbClr val="859900"/>
                </a:solidFill>
              </a:rPr>
              <a:t>*</a:t>
            </a:r>
            <a:r>
              <a:rPr lang="en-US" sz="1000">
                <a:solidFill>
                  <a:srgbClr val="839496"/>
                </a:solidFill>
              </a:rPr>
              <a:t>) </a:t>
            </a:r>
            <a:endParaRPr sz="10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from</a:t>
            </a:r>
            <a:r>
              <a:rPr lang="en-US" sz="1000">
                <a:solidFill>
                  <a:srgbClr val="839496"/>
                </a:solidFill>
              </a:rPr>
              <a:t> players </a:t>
            </a:r>
            <a:r>
              <a:rPr lang="en-US" sz="1000">
                <a:solidFill>
                  <a:srgbClr val="859900"/>
                </a:solidFill>
              </a:rPr>
              <a:t>AS</a:t>
            </a:r>
            <a:r>
              <a:rPr lang="en-US" sz="1000">
                <a:solidFill>
                  <a:srgbClr val="839496"/>
                </a:solidFill>
              </a:rPr>
              <a:t> p</a:t>
            </a:r>
            <a:endParaRPr sz="1000">
              <a:solidFill>
                <a:srgbClr val="839496"/>
              </a:solidFill>
            </a:endParaRPr>
          </a:p>
          <a:p>
            <a:pPr indent="457200" lvl="0" marL="0" rtl="0" algn="l">
              <a:lnSpc>
                <a:spcPct val="115000"/>
              </a:lnSpc>
              <a:spcBef>
                <a:spcPts val="0"/>
              </a:spcBef>
              <a:spcAft>
                <a:spcPts val="0"/>
              </a:spcAft>
              <a:buClr>
                <a:schemeClr val="dk2"/>
              </a:buClr>
              <a:buSzPts val="1100"/>
              <a:buFont typeface="Arial"/>
              <a:buNone/>
            </a:pPr>
            <a:r>
              <a:rPr lang="en-US" sz="1000">
                <a:solidFill>
                  <a:srgbClr val="859900"/>
                </a:solidFill>
              </a:rPr>
              <a:t>INNER JOIN</a:t>
            </a:r>
            <a:r>
              <a:rPr lang="en-US" sz="1000">
                <a:solidFill>
                  <a:srgbClr val="839496"/>
                </a:solidFill>
              </a:rPr>
              <a:t> player_stats_by_year </a:t>
            </a:r>
            <a:r>
              <a:rPr lang="en-US" sz="1000">
                <a:solidFill>
                  <a:srgbClr val="859900"/>
                </a:solidFill>
              </a:rPr>
              <a:t>AS</a:t>
            </a:r>
            <a:r>
              <a:rPr lang="en-US" sz="1000">
                <a:solidFill>
                  <a:srgbClr val="839496"/>
                </a:solidFill>
              </a:rPr>
              <a:t> s </a:t>
            </a:r>
            <a:r>
              <a:rPr lang="en-US" sz="1000">
                <a:solidFill>
                  <a:srgbClr val="859900"/>
                </a:solidFill>
              </a:rPr>
              <a:t>ON</a:t>
            </a:r>
            <a:r>
              <a:rPr lang="en-US" sz="1000">
                <a:solidFill>
                  <a:srgbClr val="839496"/>
                </a:solidFill>
              </a:rPr>
              <a:t> </a:t>
            </a:r>
            <a:r>
              <a:rPr lang="en-US" sz="1000">
                <a:solidFill>
                  <a:srgbClr val="CB4B16"/>
                </a:solidFill>
              </a:rPr>
              <a:t>p</a:t>
            </a:r>
            <a:r>
              <a:rPr lang="en-US" sz="1000">
                <a:solidFill>
                  <a:srgbClr val="839496"/>
                </a:solidFill>
              </a:rPr>
              <a:t>.</a:t>
            </a:r>
            <a:r>
              <a:rPr lang="en-US" sz="1000">
                <a:solidFill>
                  <a:srgbClr val="CB4B16"/>
                </a:solidFill>
              </a:rPr>
              <a:t>player_id</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players_player_id</a:t>
            </a:r>
            <a:endParaRPr sz="10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WHERE</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stats_position</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2AA198"/>
                </a:solidFill>
              </a:rPr>
              <a:t>'P'</a:t>
            </a:r>
            <a:endParaRPr sz="1000">
              <a:solidFill>
                <a:srgbClr val="2AA198"/>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(@year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stats_year</a:t>
            </a:r>
            <a:r>
              <a:rPr lang="en-US" sz="1000">
                <a:solidFill>
                  <a:srgbClr val="839496"/>
                </a:solidFill>
              </a:rPr>
              <a:t> </a:t>
            </a:r>
            <a:r>
              <a:rPr lang="en-US" sz="1000">
                <a:solidFill>
                  <a:srgbClr val="859900"/>
                </a:solidFill>
              </a:rPr>
              <a:t>=</a:t>
            </a:r>
            <a:r>
              <a:rPr lang="en-US" sz="1000">
                <a:solidFill>
                  <a:srgbClr val="839496"/>
                </a:solidFill>
              </a:rPr>
              <a:t> @year)</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(@min_batting_avg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859900"/>
                </a:solidFill>
              </a:rPr>
              <a:t>&gt;=</a:t>
            </a:r>
            <a:r>
              <a:rPr lang="en-US" sz="1000">
                <a:solidFill>
                  <a:srgbClr val="839496"/>
                </a:solidFill>
              </a:rPr>
              <a:t> @min_batting_avg)</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(@min_hr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stats_home_runs</a:t>
            </a:r>
            <a:r>
              <a:rPr lang="en-US" sz="1000">
                <a:solidFill>
                  <a:srgbClr val="839496"/>
                </a:solidFill>
              </a:rPr>
              <a:t> </a:t>
            </a:r>
            <a:r>
              <a:rPr lang="en-US" sz="1000">
                <a:solidFill>
                  <a:srgbClr val="859900"/>
                </a:solidFill>
              </a:rPr>
              <a:t>&gt;=</a:t>
            </a:r>
            <a:r>
              <a:rPr lang="en-US" sz="1000">
                <a:solidFill>
                  <a:srgbClr val="839496"/>
                </a:solidFill>
              </a:rPr>
              <a:t> @min_hr)</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(@min_hits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&gt;=</a:t>
            </a:r>
            <a:r>
              <a:rPr lang="en-US" sz="1000">
                <a:solidFill>
                  <a:srgbClr val="839496"/>
                </a:solidFill>
              </a:rPr>
              <a:t> @min_hits)</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(@min_obp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endParaRPr sz="1000">
              <a:solidFill>
                <a:srgbClr val="859900"/>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stats_sac_flies</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859900"/>
                </a:solidFill>
              </a:rPr>
              <a:t>&gt;=</a:t>
            </a:r>
            <a:r>
              <a:rPr lang="en-US" sz="1000">
                <a:solidFill>
                  <a:srgbClr val="839496"/>
                </a:solidFill>
              </a:rPr>
              <a:t> @min_obp)</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(@min_games_played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stats_games</a:t>
            </a:r>
            <a:r>
              <a:rPr lang="en-US" sz="1000">
                <a:solidFill>
                  <a:srgbClr val="839496"/>
                </a:solidFill>
              </a:rPr>
              <a:t> </a:t>
            </a:r>
            <a:r>
              <a:rPr lang="en-US" sz="1000">
                <a:solidFill>
                  <a:srgbClr val="859900"/>
                </a:solidFill>
              </a:rPr>
              <a:t>&gt;=</a:t>
            </a:r>
            <a:r>
              <a:rPr lang="en-US" sz="1000">
                <a:solidFill>
                  <a:srgbClr val="839496"/>
                </a:solidFill>
              </a:rPr>
              <a:t> @min_games_played)</a:t>
            </a:r>
            <a:endParaRPr sz="1000">
              <a:solidFill>
                <a:srgbClr val="839496"/>
              </a:solidFill>
            </a:endParaRPr>
          </a:p>
          <a:p>
            <a:pPr indent="0" lvl="0" marL="0" rtl="0" algn="l">
              <a:lnSpc>
                <a:spcPct val="115000"/>
              </a:lnSpc>
              <a:spcBef>
                <a:spcPts val="0"/>
              </a:spcBef>
              <a:spcAft>
                <a:spcPts val="0"/>
              </a:spcAft>
              <a:buClr>
                <a:schemeClr val="dk2"/>
              </a:buClr>
              <a:buSzPts val="1100"/>
              <a:buFont typeface="Arial"/>
              <a:buNone/>
            </a:pPr>
            <a:br>
              <a:rPr lang="en-US" sz="1000">
                <a:solidFill>
                  <a:srgbClr val="839496"/>
                </a:solidFill>
              </a:rPr>
            </a:br>
            <a:r>
              <a:rPr lang="en-US" sz="1000">
                <a:solidFill>
                  <a:srgbClr val="859900"/>
                </a:solidFill>
              </a:rPr>
              <a:t>IF</a:t>
            </a:r>
            <a:r>
              <a:rPr lang="en-US" sz="1000">
                <a:solidFill>
                  <a:srgbClr val="839496"/>
                </a:solidFill>
              </a:rPr>
              <a:t> @row_count </a:t>
            </a:r>
            <a:r>
              <a:rPr lang="en-US" sz="1000">
                <a:solidFill>
                  <a:srgbClr val="859900"/>
                </a:solidFill>
              </a:rPr>
              <a:t>&gt;</a:t>
            </a:r>
            <a:r>
              <a:rPr lang="en-US" sz="1000">
                <a:solidFill>
                  <a:srgbClr val="839496"/>
                </a:solidFill>
              </a:rPr>
              <a:t> </a:t>
            </a:r>
            <a:r>
              <a:rPr lang="en-US" sz="1000">
                <a:solidFill>
                  <a:srgbClr val="D33682"/>
                </a:solidFill>
              </a:rPr>
              <a:t>500</a:t>
            </a:r>
            <a:endParaRPr sz="1000">
              <a:solidFill>
                <a:srgbClr val="D33682"/>
              </a:solidFill>
            </a:endParaRPr>
          </a:p>
          <a:p>
            <a:pPr indent="457200" lvl="0" marL="0" rtl="0" algn="l">
              <a:lnSpc>
                <a:spcPct val="115000"/>
              </a:lnSpc>
              <a:spcBef>
                <a:spcPts val="0"/>
              </a:spcBef>
              <a:spcAft>
                <a:spcPts val="0"/>
              </a:spcAft>
              <a:buClr>
                <a:schemeClr val="dk2"/>
              </a:buClr>
              <a:buSzPts val="1100"/>
              <a:buFont typeface="Arial"/>
              <a:buNone/>
            </a:pPr>
            <a:r>
              <a:rPr lang="en-US" sz="1000">
                <a:solidFill>
                  <a:srgbClr val="859900"/>
                </a:solidFill>
              </a:rPr>
              <a:t>RAISERROR</a:t>
            </a:r>
            <a:r>
              <a:rPr lang="en-US" sz="1000">
                <a:solidFill>
                  <a:srgbClr val="839496"/>
                </a:solidFill>
              </a:rPr>
              <a:t>(</a:t>
            </a:r>
            <a:r>
              <a:rPr lang="en-US" sz="1000">
                <a:solidFill>
                  <a:srgbClr val="2AA198"/>
                </a:solidFill>
              </a:rPr>
              <a:t>'More than 500 rows returned, please refine your search.'</a:t>
            </a:r>
            <a:r>
              <a:rPr lang="en-US" sz="1000">
                <a:solidFill>
                  <a:srgbClr val="839496"/>
                </a:solidFill>
              </a:rPr>
              <a:t>, </a:t>
            </a:r>
            <a:r>
              <a:rPr lang="en-US" sz="1000">
                <a:solidFill>
                  <a:srgbClr val="D33682"/>
                </a:solidFill>
              </a:rPr>
              <a:t>16</a:t>
            </a:r>
            <a:r>
              <a:rPr lang="en-US" sz="1000">
                <a:solidFill>
                  <a:srgbClr val="839496"/>
                </a:solidFill>
              </a:rPr>
              <a:t>, </a:t>
            </a:r>
            <a:r>
              <a:rPr lang="en-US" sz="1000">
                <a:solidFill>
                  <a:srgbClr val="D33682"/>
                </a:solidFill>
              </a:rPr>
              <a:t>1</a:t>
            </a:r>
            <a:r>
              <a:rPr lang="en-US" sz="1000">
                <a:solidFill>
                  <a:srgbClr val="839496"/>
                </a:solidFill>
              </a:rPr>
              <a:t>)</a:t>
            </a:r>
            <a:endParaRPr sz="1100">
              <a:solidFill>
                <a:srgbClr val="859900"/>
              </a:solidFill>
            </a:endParaRPr>
          </a:p>
        </p:txBody>
      </p:sp>
      <p:sp>
        <p:nvSpPr>
          <p:cNvPr id="425" name="Google Shape;425;g20f0f724fa4_0_55"/>
          <p:cNvSpPr txBox="1"/>
          <p:nvPr/>
        </p:nvSpPr>
        <p:spPr>
          <a:xfrm>
            <a:off x="470374" y="1777625"/>
            <a:ext cx="263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2.  </a:t>
            </a:r>
            <a:r>
              <a:rPr b="1" i="1" lang="en-US" u="sng">
                <a:latin typeface="Calibri"/>
                <a:ea typeface="Calibri"/>
                <a:cs typeface="Calibri"/>
                <a:sym typeface="Calibri"/>
              </a:rPr>
              <a:t>Pitcher’s Stats </a:t>
            </a:r>
            <a:r>
              <a:rPr b="1" i="1" lang="en-US" sz="1400" u="sng" cap="none" strike="noStrike">
                <a:solidFill>
                  <a:srgbClr val="000000"/>
                </a:solidFill>
                <a:latin typeface="Calibri"/>
                <a:ea typeface="Calibri"/>
                <a:cs typeface="Calibri"/>
                <a:sym typeface="Calibri"/>
              </a:rPr>
              <a:t>Procedure</a:t>
            </a:r>
            <a:endParaRPr b="1" i="1" sz="1400" u="sng" cap="none" strike="noStrike">
              <a:solidFill>
                <a:srgbClr val="000000"/>
              </a:solidFill>
              <a:latin typeface="Calibri"/>
              <a:ea typeface="Calibri"/>
              <a:cs typeface="Calibri"/>
              <a:sym typeface="Calibri"/>
            </a:endParaRPr>
          </a:p>
        </p:txBody>
      </p:sp>
      <p:sp>
        <p:nvSpPr>
          <p:cNvPr id="426" name="Google Shape;426;g20f0f724fa4_0_55"/>
          <p:cNvSpPr txBox="1"/>
          <p:nvPr/>
        </p:nvSpPr>
        <p:spPr>
          <a:xfrm>
            <a:off x="6427575" y="2085425"/>
            <a:ext cx="5624700" cy="405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SELECT</a:t>
            </a:r>
            <a:endParaRPr sz="1000">
              <a:solidFill>
                <a:srgbClr val="859900"/>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CB4B16"/>
                </a:solidFill>
              </a:rPr>
              <a:t>p</a:t>
            </a:r>
            <a:r>
              <a:rPr lang="en-US" sz="1000">
                <a:solidFill>
                  <a:srgbClr val="839496"/>
                </a:solidFill>
              </a:rPr>
              <a:t>.</a:t>
            </a:r>
            <a:r>
              <a:rPr lang="en-US" sz="1000">
                <a:solidFill>
                  <a:srgbClr val="CB4B16"/>
                </a:solidFill>
              </a:rPr>
              <a:t>player_firstname</a:t>
            </a:r>
            <a:r>
              <a:rPr lang="en-US" sz="1000">
                <a:solidFill>
                  <a:srgbClr val="839496"/>
                </a:solidFill>
              </a:rPr>
              <a:t>, </a:t>
            </a:r>
            <a:r>
              <a:rPr lang="en-US" sz="1000">
                <a:solidFill>
                  <a:srgbClr val="CB4B16"/>
                </a:solidFill>
              </a:rPr>
              <a:t>p</a:t>
            </a:r>
            <a:r>
              <a:rPr lang="en-US" sz="1000">
                <a:solidFill>
                  <a:srgbClr val="839496"/>
                </a:solidFill>
              </a:rPr>
              <a:t>.</a:t>
            </a:r>
            <a:r>
              <a:rPr lang="en-US" sz="1000">
                <a:solidFill>
                  <a:srgbClr val="CB4B16"/>
                </a:solidFill>
              </a:rPr>
              <a:t>player_lastname</a:t>
            </a:r>
            <a:r>
              <a:rPr lang="en-US" sz="1000">
                <a:solidFill>
                  <a:srgbClr val="839496"/>
                </a:solidFill>
              </a:rPr>
              <a:t>, </a:t>
            </a:r>
            <a:r>
              <a:rPr lang="en-US" sz="1000">
                <a:solidFill>
                  <a:srgbClr val="CB4B16"/>
                </a:solidFill>
              </a:rPr>
              <a:t>p</a:t>
            </a:r>
            <a:r>
              <a:rPr lang="en-US" sz="1000">
                <a:solidFill>
                  <a:srgbClr val="839496"/>
                </a:solidFill>
              </a:rPr>
              <a:t>.</a:t>
            </a:r>
            <a:r>
              <a:rPr lang="en-US" sz="1000">
                <a:solidFill>
                  <a:srgbClr val="CB4B16"/>
                </a:solidFill>
              </a:rPr>
              <a:t>player_nickname</a:t>
            </a:r>
            <a:r>
              <a:rPr lang="en-US" sz="1000">
                <a:solidFill>
                  <a:srgbClr val="839496"/>
                </a:solidFill>
              </a:rPr>
              <a:t>, </a:t>
            </a:r>
            <a:r>
              <a:rPr lang="en-US" sz="1000">
                <a:solidFill>
                  <a:srgbClr val="CB4B16"/>
                </a:solidFill>
              </a:rPr>
              <a:t>p</a:t>
            </a:r>
            <a:r>
              <a:rPr lang="en-US" sz="1000">
                <a:solidFill>
                  <a:srgbClr val="839496"/>
                </a:solidFill>
              </a:rPr>
              <a:t>.</a:t>
            </a:r>
            <a:r>
              <a:rPr lang="en-US" sz="1000">
                <a:solidFill>
                  <a:srgbClr val="CB4B16"/>
                </a:solidFill>
              </a:rPr>
              <a:t>player_url</a:t>
            </a:r>
            <a:r>
              <a:rPr lang="en-US" sz="1000">
                <a:solidFill>
                  <a:srgbClr val="839496"/>
                </a:solidFill>
              </a:rPr>
              <a:t>,</a:t>
            </a:r>
            <a:endParaRPr sz="10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268BD2"/>
                </a:solidFill>
              </a:rPr>
              <a:t>ROUND</a:t>
            </a:r>
            <a:r>
              <a:rPr lang="en-US" sz="1000">
                <a:solidFill>
                  <a:srgbClr val="839496"/>
                </a:solidFill>
              </a:rPr>
              <a:t>(</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D33682"/>
                </a:solidFill>
              </a:rPr>
              <a:t>4</a:t>
            </a:r>
            <a:r>
              <a:rPr lang="en-US" sz="1000">
                <a:solidFill>
                  <a:srgbClr val="839496"/>
                </a:solidFill>
              </a:rPr>
              <a:t>) </a:t>
            </a:r>
            <a:r>
              <a:rPr lang="en-US" sz="1000">
                <a:solidFill>
                  <a:srgbClr val="859900"/>
                </a:solidFill>
              </a:rPr>
              <a:t>AS</a:t>
            </a:r>
            <a:r>
              <a:rPr lang="en-US" sz="1000">
                <a:solidFill>
                  <a:srgbClr val="839496"/>
                </a:solidFill>
              </a:rPr>
              <a:t> batting_avg,</a:t>
            </a:r>
            <a:r>
              <a:rPr lang="en-US" sz="1000">
                <a:solidFill>
                  <a:srgbClr val="CB4B16"/>
                </a:solidFill>
              </a:rPr>
              <a:t>s</a:t>
            </a:r>
            <a:r>
              <a:rPr lang="en-US" sz="1000">
                <a:solidFill>
                  <a:srgbClr val="839496"/>
                </a:solidFill>
              </a:rPr>
              <a:t>.</a:t>
            </a:r>
            <a:r>
              <a:rPr lang="en-US" sz="1000">
                <a:solidFill>
                  <a:srgbClr val="CB4B16"/>
                </a:solidFill>
              </a:rPr>
              <a:t>stats_home_runs</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a:t>
            </a:r>
            <a:endParaRPr sz="1000">
              <a:solidFill>
                <a:srgbClr val="83949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268BD2"/>
                </a:solidFill>
              </a:rPr>
              <a:t>ROUND</a:t>
            </a:r>
            <a:r>
              <a:rPr lang="en-US" sz="1000">
                <a:solidFill>
                  <a:srgbClr val="839496"/>
                </a:solidFill>
              </a:rPr>
              <a:t>(</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endParaRPr sz="1000">
              <a:solidFill>
                <a:srgbClr val="859900"/>
              </a:solidFill>
            </a:endParaRPr>
          </a:p>
          <a:p>
            <a:pPr indent="0" lvl="0" marL="0" rtl="0" algn="l">
              <a:lnSpc>
                <a:spcPct val="115000"/>
              </a:lnSpc>
              <a:spcBef>
                <a:spcPts val="0"/>
              </a:spcBef>
              <a:spcAft>
                <a:spcPts val="0"/>
              </a:spcAft>
              <a:buNone/>
            </a:pP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stats_sac_flies</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D33682"/>
                </a:solidFill>
              </a:rPr>
              <a:t>4</a:t>
            </a:r>
            <a:r>
              <a:rPr lang="en-US" sz="1000">
                <a:solidFill>
                  <a:srgbClr val="839496"/>
                </a:solidFill>
              </a:rPr>
              <a:t>) </a:t>
            </a:r>
            <a:r>
              <a:rPr lang="en-US" sz="1000">
                <a:solidFill>
                  <a:srgbClr val="859900"/>
                </a:solidFill>
              </a:rPr>
              <a:t>AS</a:t>
            </a:r>
            <a:r>
              <a:rPr lang="en-US" sz="1000">
                <a:solidFill>
                  <a:srgbClr val="839496"/>
                </a:solidFill>
              </a:rPr>
              <a:t> on_base_perc,</a:t>
            </a:r>
            <a:r>
              <a:rPr lang="en-US" sz="1000">
                <a:solidFill>
                  <a:srgbClr val="CB4B16"/>
                </a:solidFill>
              </a:rPr>
              <a:t>s</a:t>
            </a:r>
            <a:r>
              <a:rPr lang="en-US" sz="1000">
                <a:solidFill>
                  <a:srgbClr val="839496"/>
                </a:solidFill>
              </a:rPr>
              <a:t>.</a:t>
            </a:r>
            <a:r>
              <a:rPr lang="en-US" sz="1000">
                <a:solidFill>
                  <a:srgbClr val="CB4B16"/>
                </a:solidFill>
              </a:rPr>
              <a:t>stats_games</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stats_year </a:t>
            </a:r>
            <a:endParaRPr sz="10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FROM</a:t>
            </a:r>
            <a:r>
              <a:rPr lang="en-US" sz="1000">
                <a:solidFill>
                  <a:srgbClr val="839496"/>
                </a:solidFill>
              </a:rPr>
              <a:t> players </a:t>
            </a:r>
            <a:r>
              <a:rPr lang="en-US" sz="1000">
                <a:solidFill>
                  <a:srgbClr val="859900"/>
                </a:solidFill>
              </a:rPr>
              <a:t>AS</a:t>
            </a:r>
            <a:r>
              <a:rPr lang="en-US" sz="1000">
                <a:solidFill>
                  <a:srgbClr val="839496"/>
                </a:solidFill>
              </a:rPr>
              <a:t> p</a:t>
            </a:r>
            <a:endParaRPr sz="1000">
              <a:solidFill>
                <a:srgbClr val="839496"/>
              </a:solidFill>
            </a:endParaRPr>
          </a:p>
          <a:p>
            <a:pPr indent="457200" lvl="0" marL="0" rtl="0" algn="l">
              <a:lnSpc>
                <a:spcPct val="115000"/>
              </a:lnSpc>
              <a:spcBef>
                <a:spcPts val="0"/>
              </a:spcBef>
              <a:spcAft>
                <a:spcPts val="0"/>
              </a:spcAft>
              <a:buClr>
                <a:schemeClr val="dk2"/>
              </a:buClr>
              <a:buSzPts val="1100"/>
              <a:buFont typeface="Arial"/>
              <a:buNone/>
            </a:pPr>
            <a:r>
              <a:rPr lang="en-US" sz="1000">
                <a:solidFill>
                  <a:srgbClr val="859900"/>
                </a:solidFill>
              </a:rPr>
              <a:t>INNER JOIN</a:t>
            </a:r>
            <a:r>
              <a:rPr lang="en-US" sz="1000">
                <a:solidFill>
                  <a:srgbClr val="839496"/>
                </a:solidFill>
              </a:rPr>
              <a:t> player_stats_by_year </a:t>
            </a:r>
            <a:r>
              <a:rPr lang="en-US" sz="1000">
                <a:solidFill>
                  <a:srgbClr val="859900"/>
                </a:solidFill>
              </a:rPr>
              <a:t>AS</a:t>
            </a:r>
            <a:r>
              <a:rPr lang="en-US" sz="1000">
                <a:solidFill>
                  <a:srgbClr val="839496"/>
                </a:solidFill>
              </a:rPr>
              <a:t> s  </a:t>
            </a:r>
            <a:r>
              <a:rPr lang="en-US" sz="1000">
                <a:solidFill>
                  <a:srgbClr val="859900"/>
                </a:solidFill>
              </a:rPr>
              <a:t>ON</a:t>
            </a:r>
            <a:r>
              <a:rPr lang="en-US" sz="1000">
                <a:solidFill>
                  <a:srgbClr val="839496"/>
                </a:solidFill>
              </a:rPr>
              <a:t> </a:t>
            </a:r>
            <a:r>
              <a:rPr lang="en-US" sz="1000">
                <a:solidFill>
                  <a:srgbClr val="CB4B16"/>
                </a:solidFill>
              </a:rPr>
              <a:t>p</a:t>
            </a:r>
            <a:r>
              <a:rPr lang="en-US" sz="1000">
                <a:solidFill>
                  <a:srgbClr val="839496"/>
                </a:solidFill>
              </a:rPr>
              <a:t>.</a:t>
            </a:r>
            <a:r>
              <a:rPr lang="en-US" sz="1000">
                <a:solidFill>
                  <a:srgbClr val="CB4B16"/>
                </a:solidFill>
              </a:rPr>
              <a:t>player_id</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players_player_id</a:t>
            </a:r>
            <a:endParaRPr sz="1000">
              <a:solidFill>
                <a:srgbClr val="CB4B16"/>
              </a:solidFill>
            </a:endParaRPr>
          </a:p>
          <a:p>
            <a:pPr indent="0" lvl="0" marL="0" rtl="0" algn="l">
              <a:lnSpc>
                <a:spcPct val="115000"/>
              </a:lnSpc>
              <a:spcBef>
                <a:spcPts val="0"/>
              </a:spcBef>
              <a:spcAft>
                <a:spcPts val="0"/>
              </a:spcAft>
              <a:buClr>
                <a:schemeClr val="dk2"/>
              </a:buClr>
              <a:buSzPts val="1100"/>
              <a:buFont typeface="Arial"/>
              <a:buNone/>
            </a:pPr>
            <a:r>
              <a:rPr lang="en-US" sz="1000">
                <a:solidFill>
                  <a:srgbClr val="859900"/>
                </a:solidFill>
              </a:rPr>
              <a:t>WHERE</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stats_position</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2AA198"/>
                </a:solidFill>
              </a:rPr>
              <a:t>'P'</a:t>
            </a:r>
            <a:endParaRPr sz="1000">
              <a:solidFill>
                <a:srgbClr val="2AA198"/>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(@year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stats_year</a:t>
            </a:r>
            <a:r>
              <a:rPr lang="en-US" sz="1000">
                <a:solidFill>
                  <a:srgbClr val="839496"/>
                </a:solidFill>
              </a:rPr>
              <a:t> </a:t>
            </a:r>
            <a:r>
              <a:rPr lang="en-US" sz="1000">
                <a:solidFill>
                  <a:srgbClr val="859900"/>
                </a:solidFill>
              </a:rPr>
              <a:t>=</a:t>
            </a:r>
            <a:r>
              <a:rPr lang="en-US" sz="1000">
                <a:solidFill>
                  <a:srgbClr val="839496"/>
                </a:solidFill>
              </a:rPr>
              <a:t> @year)</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(@min_batting_avg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859900"/>
                </a:solidFill>
              </a:rPr>
              <a:t>&gt;=</a:t>
            </a:r>
            <a:r>
              <a:rPr lang="en-US" sz="1000">
                <a:solidFill>
                  <a:srgbClr val="839496"/>
                </a:solidFill>
              </a:rPr>
              <a:t> @min_batting_avg)</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(@min_hr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stats_home_runs</a:t>
            </a:r>
            <a:r>
              <a:rPr lang="en-US" sz="1000">
                <a:solidFill>
                  <a:srgbClr val="839496"/>
                </a:solidFill>
              </a:rPr>
              <a:t> </a:t>
            </a:r>
            <a:r>
              <a:rPr lang="en-US" sz="1000">
                <a:solidFill>
                  <a:srgbClr val="859900"/>
                </a:solidFill>
              </a:rPr>
              <a:t>&gt;=</a:t>
            </a:r>
            <a:r>
              <a:rPr lang="en-US" sz="1000">
                <a:solidFill>
                  <a:srgbClr val="839496"/>
                </a:solidFill>
              </a:rPr>
              <a:t> @min_hr)</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(@min_hits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&gt;=</a:t>
            </a:r>
            <a:r>
              <a:rPr lang="en-US" sz="1000">
                <a:solidFill>
                  <a:srgbClr val="839496"/>
                </a:solidFill>
              </a:rPr>
              <a:t> @min_hits)</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(@min_obp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268BD2"/>
                </a:solidFill>
              </a:rPr>
              <a:t>CAST</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stats_hits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AS</a:t>
            </a:r>
            <a:r>
              <a:rPr lang="en-US" sz="1000">
                <a:solidFill>
                  <a:srgbClr val="839496"/>
                </a:solidFill>
              </a:rPr>
              <a:t> </a:t>
            </a:r>
            <a:r>
              <a:rPr lang="en-US" sz="1000">
                <a:solidFill>
                  <a:srgbClr val="859900"/>
                </a:solidFill>
              </a:rPr>
              <a:t>FLOAT</a:t>
            </a:r>
            <a:r>
              <a:rPr lang="en-US" sz="1000">
                <a:solidFill>
                  <a:srgbClr val="839496"/>
                </a:solidFill>
              </a:rPr>
              <a:t>) </a:t>
            </a:r>
            <a:r>
              <a:rPr lang="en-US" sz="1000">
                <a:solidFill>
                  <a:srgbClr val="859900"/>
                </a:solidFill>
              </a:rPr>
              <a:t>/</a:t>
            </a:r>
            <a:endParaRPr sz="1000">
              <a:solidFill>
                <a:srgbClr val="859900"/>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268BD2"/>
                </a:solidFill>
              </a:rPr>
              <a:t>NULLIF</a:t>
            </a:r>
            <a:r>
              <a:rPr lang="en-US" sz="1000">
                <a:solidFill>
                  <a:srgbClr val="839496"/>
                </a:solidFill>
              </a:rPr>
              <a:t>(</a:t>
            </a:r>
            <a:r>
              <a:rPr lang="en-US" sz="1000">
                <a:solidFill>
                  <a:srgbClr val="CB4B16"/>
                </a:solidFill>
              </a:rPr>
              <a:t>s</a:t>
            </a:r>
            <a:r>
              <a:rPr lang="en-US" sz="1000">
                <a:solidFill>
                  <a:srgbClr val="839496"/>
                </a:solidFill>
              </a:rPr>
              <a:t>.</a:t>
            </a:r>
            <a:r>
              <a:rPr lang="en-US" sz="1000">
                <a:solidFill>
                  <a:srgbClr val="CB4B16"/>
                </a:solidFill>
              </a:rPr>
              <a:t>stats_at_bat</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stats_base_on_balls</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stats_intentional_walk</a:t>
            </a:r>
            <a:r>
              <a:rPr lang="en-US" sz="1000">
                <a:solidFill>
                  <a:srgbClr val="839496"/>
                </a:solidFill>
              </a:rPr>
              <a:t> </a:t>
            </a:r>
            <a:r>
              <a:rPr lang="en-US" sz="1000">
                <a:solidFill>
                  <a:srgbClr val="859900"/>
                </a:solidFill>
              </a:rPr>
              <a:t>+</a:t>
            </a:r>
            <a:r>
              <a:rPr lang="en-US" sz="1000">
                <a:solidFill>
                  <a:srgbClr val="CB4B16"/>
                </a:solidFill>
              </a:rPr>
              <a:t>s</a:t>
            </a:r>
            <a:r>
              <a:rPr lang="en-US" sz="1000">
                <a:solidFill>
                  <a:srgbClr val="839496"/>
                </a:solidFill>
              </a:rPr>
              <a:t>.</a:t>
            </a:r>
            <a:r>
              <a:rPr lang="en-US" sz="1000">
                <a:solidFill>
                  <a:srgbClr val="CB4B16"/>
                </a:solidFill>
              </a:rPr>
              <a:t>stats_hit_by_pitch</a:t>
            </a:r>
            <a:r>
              <a:rPr lang="en-US" sz="1000">
                <a:solidFill>
                  <a:srgbClr val="839496"/>
                </a:solidFill>
              </a:rPr>
              <a:t> </a:t>
            </a:r>
            <a:r>
              <a:rPr lang="en-US" sz="1000">
                <a:solidFill>
                  <a:srgbClr val="859900"/>
                </a:solidFill>
              </a:rPr>
              <a:t>+</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stats_sac_flies</a:t>
            </a:r>
            <a:r>
              <a:rPr lang="en-US" sz="1000">
                <a:solidFill>
                  <a:srgbClr val="839496"/>
                </a:solidFill>
              </a:rPr>
              <a:t>, </a:t>
            </a:r>
            <a:r>
              <a:rPr lang="en-US" sz="1000">
                <a:solidFill>
                  <a:srgbClr val="D33682"/>
                </a:solidFill>
              </a:rPr>
              <a:t>0</a:t>
            </a:r>
            <a:r>
              <a:rPr lang="en-US" sz="1000">
                <a:solidFill>
                  <a:srgbClr val="839496"/>
                </a:solidFill>
              </a:rPr>
              <a:t>) </a:t>
            </a:r>
            <a:r>
              <a:rPr lang="en-US" sz="1000">
                <a:solidFill>
                  <a:srgbClr val="859900"/>
                </a:solidFill>
              </a:rPr>
              <a:t>&gt;=</a:t>
            </a:r>
            <a:r>
              <a:rPr lang="en-US" sz="1000">
                <a:solidFill>
                  <a:srgbClr val="839496"/>
                </a:solidFill>
              </a:rPr>
              <a:t> @min_obp)</a:t>
            </a:r>
            <a:endParaRPr sz="10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000">
                <a:solidFill>
                  <a:srgbClr val="859900"/>
                </a:solidFill>
              </a:rPr>
              <a:t>AND</a:t>
            </a:r>
            <a:r>
              <a:rPr lang="en-US" sz="1000">
                <a:solidFill>
                  <a:srgbClr val="839496"/>
                </a:solidFill>
              </a:rPr>
              <a:t> (@min_games_played </a:t>
            </a:r>
            <a:r>
              <a:rPr lang="en-US" sz="1000">
                <a:solidFill>
                  <a:srgbClr val="859900"/>
                </a:solidFill>
              </a:rPr>
              <a:t>IS</a:t>
            </a:r>
            <a:r>
              <a:rPr lang="en-US" sz="1000">
                <a:solidFill>
                  <a:srgbClr val="839496"/>
                </a:solidFill>
              </a:rPr>
              <a:t> </a:t>
            </a:r>
            <a:r>
              <a:rPr lang="en-US" sz="1000">
                <a:solidFill>
                  <a:srgbClr val="859900"/>
                </a:solidFill>
              </a:rPr>
              <a:t>NULL</a:t>
            </a:r>
            <a:r>
              <a:rPr lang="en-US" sz="1000">
                <a:solidFill>
                  <a:srgbClr val="839496"/>
                </a:solidFill>
              </a:rPr>
              <a:t> </a:t>
            </a:r>
            <a:r>
              <a:rPr lang="en-US" sz="1000">
                <a:solidFill>
                  <a:srgbClr val="859900"/>
                </a:solidFill>
              </a:rPr>
              <a:t>OR</a:t>
            </a:r>
            <a:r>
              <a:rPr lang="en-US" sz="1000">
                <a:solidFill>
                  <a:srgbClr val="839496"/>
                </a:solidFill>
              </a:rPr>
              <a:t> </a:t>
            </a:r>
            <a:r>
              <a:rPr lang="en-US" sz="1000">
                <a:solidFill>
                  <a:srgbClr val="CB4B16"/>
                </a:solidFill>
              </a:rPr>
              <a:t>s</a:t>
            </a:r>
            <a:r>
              <a:rPr lang="en-US" sz="1000">
                <a:solidFill>
                  <a:srgbClr val="839496"/>
                </a:solidFill>
              </a:rPr>
              <a:t>.</a:t>
            </a:r>
            <a:r>
              <a:rPr lang="en-US" sz="1000">
                <a:solidFill>
                  <a:srgbClr val="CB4B16"/>
                </a:solidFill>
              </a:rPr>
              <a:t>stats_games</a:t>
            </a:r>
            <a:r>
              <a:rPr lang="en-US" sz="1000">
                <a:solidFill>
                  <a:srgbClr val="839496"/>
                </a:solidFill>
              </a:rPr>
              <a:t> </a:t>
            </a:r>
            <a:r>
              <a:rPr lang="en-US" sz="1000">
                <a:solidFill>
                  <a:srgbClr val="859900"/>
                </a:solidFill>
              </a:rPr>
              <a:t>&gt;=</a:t>
            </a:r>
            <a:r>
              <a:rPr lang="en-US" sz="1000">
                <a:solidFill>
                  <a:srgbClr val="839496"/>
                </a:solidFill>
              </a:rPr>
              <a:t> @min_games_played)</a:t>
            </a:r>
            <a:endParaRPr sz="1000">
              <a:solidFill>
                <a:srgbClr val="839496"/>
              </a:solidFill>
            </a:endParaRPr>
          </a:p>
          <a:p>
            <a:pPr indent="0" lvl="0" marL="0" rtl="0" algn="l">
              <a:lnSpc>
                <a:spcPct val="115000"/>
              </a:lnSpc>
              <a:spcBef>
                <a:spcPts val="0"/>
              </a:spcBef>
              <a:spcAft>
                <a:spcPts val="0"/>
              </a:spcAft>
              <a:buNone/>
            </a:pPr>
            <a:r>
              <a:rPr lang="en-US" sz="1000">
                <a:solidFill>
                  <a:srgbClr val="859900"/>
                </a:solidFill>
              </a:rPr>
              <a:t>END GO</a:t>
            </a:r>
            <a:endParaRPr sz="1100">
              <a:solidFill>
                <a:srgbClr val="8599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0f0f724fa4_0_64"/>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#3</a:t>
            </a:r>
            <a:endParaRPr sz="2800"/>
          </a:p>
        </p:txBody>
      </p:sp>
      <p:sp>
        <p:nvSpPr>
          <p:cNvPr id="432" name="Google Shape;432;g20f0f724fa4_0_64"/>
          <p:cNvSpPr txBox="1"/>
          <p:nvPr/>
        </p:nvSpPr>
        <p:spPr>
          <a:xfrm>
            <a:off x="640310" y="659516"/>
            <a:ext cx="10986000" cy="955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b="1" lang="en-US" sz="1700">
                <a:solidFill>
                  <a:schemeClr val="dk2"/>
                </a:solidFill>
                <a:latin typeface="Calibri"/>
                <a:ea typeface="Calibri"/>
                <a:cs typeface="Calibri"/>
                <a:sym typeface="Calibri"/>
              </a:rPr>
              <a:t>The stored procedure receives input values from the user interface, which are used to set the variables of the procedure. The procedure then retrieves all values that satisfy the specified criteria and returns them.  The below SQL simulates the UI’s rows being inserted into the table. </a:t>
            </a:r>
            <a:endParaRPr b="1" i="0" sz="1700" u="none" cap="none" strike="noStrike">
              <a:solidFill>
                <a:srgbClr val="000000"/>
              </a:solidFill>
              <a:latin typeface="Calibri"/>
              <a:ea typeface="Calibri"/>
              <a:cs typeface="Calibri"/>
              <a:sym typeface="Calibri"/>
            </a:endParaRPr>
          </a:p>
        </p:txBody>
      </p:sp>
      <p:sp>
        <p:nvSpPr>
          <p:cNvPr id="433" name="Google Shape;433;g20f0f724fa4_0_64"/>
          <p:cNvSpPr txBox="1"/>
          <p:nvPr/>
        </p:nvSpPr>
        <p:spPr>
          <a:xfrm>
            <a:off x="1911004" y="3338294"/>
            <a:ext cx="2039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1" i="1" sz="1400" u="sng" cap="none" strike="noStrike">
              <a:solidFill>
                <a:srgbClr val="000000"/>
              </a:solidFill>
              <a:latin typeface="Calibri"/>
              <a:ea typeface="Calibri"/>
              <a:cs typeface="Calibri"/>
              <a:sym typeface="Calibri"/>
            </a:endParaRPr>
          </a:p>
        </p:txBody>
      </p:sp>
      <p:sp>
        <p:nvSpPr>
          <p:cNvPr id="434" name="Google Shape;434;g20f0f724fa4_0_64"/>
          <p:cNvSpPr txBox="1"/>
          <p:nvPr/>
        </p:nvSpPr>
        <p:spPr>
          <a:xfrm>
            <a:off x="3913438" y="3085200"/>
            <a:ext cx="3597600" cy="1765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1300">
                <a:solidFill>
                  <a:srgbClr val="859900"/>
                </a:solidFill>
              </a:rPr>
              <a:t>exec</a:t>
            </a:r>
            <a:r>
              <a:rPr lang="en-US" sz="1300">
                <a:solidFill>
                  <a:srgbClr val="839496"/>
                </a:solidFill>
              </a:rPr>
              <a:t> p_get_fielder_stats</a:t>
            </a:r>
            <a:endParaRPr sz="1300">
              <a:solidFill>
                <a:srgbClr val="839496"/>
              </a:solidFill>
            </a:endParaRPr>
          </a:p>
          <a:p>
            <a:pPr indent="0" lvl="0" marL="457200" rtl="0" algn="l">
              <a:lnSpc>
                <a:spcPct val="115000"/>
              </a:lnSpc>
              <a:spcBef>
                <a:spcPts val="0"/>
              </a:spcBef>
              <a:spcAft>
                <a:spcPts val="0"/>
              </a:spcAft>
              <a:buClr>
                <a:schemeClr val="dk2"/>
              </a:buClr>
              <a:buSzPts val="1100"/>
              <a:buFont typeface="Arial"/>
              <a:buNone/>
            </a:pPr>
            <a:r>
              <a:rPr lang="en-US" sz="1300">
                <a:solidFill>
                  <a:srgbClr val="839496"/>
                </a:solidFill>
              </a:rPr>
              <a:t>@year </a:t>
            </a:r>
            <a:r>
              <a:rPr lang="en-US" sz="1300">
                <a:solidFill>
                  <a:srgbClr val="859900"/>
                </a:solidFill>
              </a:rPr>
              <a:t>=</a:t>
            </a:r>
            <a:r>
              <a:rPr lang="en-US" sz="1300">
                <a:solidFill>
                  <a:srgbClr val="839496"/>
                </a:solidFill>
              </a:rPr>
              <a:t> </a:t>
            </a:r>
            <a:r>
              <a:rPr lang="en-US" sz="1300">
                <a:solidFill>
                  <a:srgbClr val="D33682"/>
                </a:solidFill>
              </a:rPr>
              <a:t>1985</a:t>
            </a:r>
            <a:endParaRPr sz="1300">
              <a:solidFill>
                <a:srgbClr val="D33682"/>
              </a:solidFill>
            </a:endParaRPr>
          </a:p>
          <a:p>
            <a:pPr indent="0" lvl="0" marL="457200" rtl="0" algn="l">
              <a:lnSpc>
                <a:spcPct val="115000"/>
              </a:lnSpc>
              <a:spcBef>
                <a:spcPts val="0"/>
              </a:spcBef>
              <a:spcAft>
                <a:spcPts val="0"/>
              </a:spcAft>
              <a:buClr>
                <a:schemeClr val="dk2"/>
              </a:buClr>
              <a:buSzPts val="1100"/>
              <a:buFont typeface="Arial"/>
              <a:buNone/>
            </a:pPr>
            <a:r>
              <a:rPr lang="en-US" sz="1300">
                <a:solidFill>
                  <a:srgbClr val="839496"/>
                </a:solidFill>
              </a:rPr>
              <a:t>,@min_batting_avg </a:t>
            </a:r>
            <a:r>
              <a:rPr lang="en-US" sz="1300">
                <a:solidFill>
                  <a:srgbClr val="859900"/>
                </a:solidFill>
              </a:rPr>
              <a:t>=</a:t>
            </a:r>
            <a:r>
              <a:rPr lang="en-US" sz="1300">
                <a:solidFill>
                  <a:srgbClr val="839496"/>
                </a:solidFill>
              </a:rPr>
              <a:t> </a:t>
            </a:r>
            <a:r>
              <a:rPr lang="en-US" sz="1300">
                <a:solidFill>
                  <a:srgbClr val="D33682"/>
                </a:solidFill>
              </a:rPr>
              <a:t>0</a:t>
            </a:r>
            <a:r>
              <a:rPr lang="en-US" sz="1300">
                <a:solidFill>
                  <a:srgbClr val="839496"/>
                </a:solidFill>
              </a:rPr>
              <a:t>.</a:t>
            </a:r>
            <a:r>
              <a:rPr lang="en-US" sz="1300">
                <a:solidFill>
                  <a:srgbClr val="D33682"/>
                </a:solidFill>
              </a:rPr>
              <a:t>25</a:t>
            </a:r>
            <a:endParaRPr sz="1300">
              <a:solidFill>
                <a:srgbClr val="D33682"/>
              </a:solidFill>
            </a:endParaRPr>
          </a:p>
          <a:p>
            <a:pPr indent="0" lvl="0" marL="457200" rtl="0" algn="l">
              <a:lnSpc>
                <a:spcPct val="115000"/>
              </a:lnSpc>
              <a:spcBef>
                <a:spcPts val="0"/>
              </a:spcBef>
              <a:spcAft>
                <a:spcPts val="0"/>
              </a:spcAft>
              <a:buClr>
                <a:schemeClr val="dk2"/>
              </a:buClr>
              <a:buSzPts val="1100"/>
              <a:buFont typeface="Arial"/>
              <a:buNone/>
            </a:pPr>
            <a:r>
              <a:rPr lang="en-US" sz="1300">
                <a:solidFill>
                  <a:srgbClr val="839496"/>
                </a:solidFill>
              </a:rPr>
              <a:t>,@min_hr </a:t>
            </a:r>
            <a:r>
              <a:rPr lang="en-US" sz="1300">
                <a:solidFill>
                  <a:srgbClr val="859900"/>
                </a:solidFill>
              </a:rPr>
              <a:t>=</a:t>
            </a:r>
            <a:r>
              <a:rPr lang="en-US" sz="1300">
                <a:solidFill>
                  <a:srgbClr val="839496"/>
                </a:solidFill>
              </a:rPr>
              <a:t> </a:t>
            </a:r>
            <a:r>
              <a:rPr lang="en-US" sz="1300">
                <a:solidFill>
                  <a:srgbClr val="D33682"/>
                </a:solidFill>
              </a:rPr>
              <a:t>10</a:t>
            </a:r>
            <a:endParaRPr sz="1300">
              <a:solidFill>
                <a:srgbClr val="D33682"/>
              </a:solidFill>
            </a:endParaRPr>
          </a:p>
          <a:p>
            <a:pPr indent="0" lvl="0" marL="457200" rtl="0" algn="l">
              <a:lnSpc>
                <a:spcPct val="115000"/>
              </a:lnSpc>
              <a:spcBef>
                <a:spcPts val="0"/>
              </a:spcBef>
              <a:spcAft>
                <a:spcPts val="0"/>
              </a:spcAft>
              <a:buClr>
                <a:schemeClr val="dk2"/>
              </a:buClr>
              <a:buSzPts val="1100"/>
              <a:buFont typeface="Arial"/>
              <a:buNone/>
            </a:pPr>
            <a:r>
              <a:rPr lang="en-US" sz="1300">
                <a:solidFill>
                  <a:srgbClr val="839496"/>
                </a:solidFill>
              </a:rPr>
              <a:t>,@min_hits </a:t>
            </a:r>
            <a:r>
              <a:rPr lang="en-US" sz="1300">
                <a:solidFill>
                  <a:srgbClr val="859900"/>
                </a:solidFill>
              </a:rPr>
              <a:t>=</a:t>
            </a:r>
            <a:r>
              <a:rPr lang="en-US" sz="1300">
                <a:solidFill>
                  <a:srgbClr val="839496"/>
                </a:solidFill>
              </a:rPr>
              <a:t> </a:t>
            </a:r>
            <a:r>
              <a:rPr lang="en-US" sz="1300">
                <a:solidFill>
                  <a:srgbClr val="D33682"/>
                </a:solidFill>
              </a:rPr>
              <a:t>50</a:t>
            </a:r>
            <a:endParaRPr sz="1300">
              <a:solidFill>
                <a:srgbClr val="D33682"/>
              </a:solidFill>
            </a:endParaRPr>
          </a:p>
          <a:p>
            <a:pPr indent="0" lvl="0" marL="457200" rtl="0" algn="l">
              <a:lnSpc>
                <a:spcPct val="115000"/>
              </a:lnSpc>
              <a:spcBef>
                <a:spcPts val="0"/>
              </a:spcBef>
              <a:spcAft>
                <a:spcPts val="0"/>
              </a:spcAft>
              <a:buClr>
                <a:schemeClr val="dk2"/>
              </a:buClr>
              <a:buSzPts val="1100"/>
              <a:buFont typeface="Arial"/>
              <a:buNone/>
            </a:pPr>
            <a:r>
              <a:rPr lang="en-US" sz="1300">
                <a:solidFill>
                  <a:srgbClr val="839496"/>
                </a:solidFill>
              </a:rPr>
              <a:t>,@min_obp </a:t>
            </a:r>
            <a:r>
              <a:rPr lang="en-US" sz="1300">
                <a:solidFill>
                  <a:srgbClr val="859900"/>
                </a:solidFill>
              </a:rPr>
              <a:t>=</a:t>
            </a:r>
            <a:r>
              <a:rPr lang="en-US" sz="1300">
                <a:solidFill>
                  <a:srgbClr val="839496"/>
                </a:solidFill>
              </a:rPr>
              <a:t> </a:t>
            </a:r>
            <a:r>
              <a:rPr lang="en-US" sz="1300">
                <a:solidFill>
                  <a:srgbClr val="D33682"/>
                </a:solidFill>
              </a:rPr>
              <a:t>0</a:t>
            </a:r>
            <a:r>
              <a:rPr lang="en-US" sz="1300">
                <a:solidFill>
                  <a:srgbClr val="839496"/>
                </a:solidFill>
              </a:rPr>
              <a:t>.</a:t>
            </a:r>
            <a:r>
              <a:rPr lang="en-US" sz="1300">
                <a:solidFill>
                  <a:srgbClr val="D33682"/>
                </a:solidFill>
              </a:rPr>
              <a:t>40</a:t>
            </a:r>
            <a:endParaRPr sz="1300">
              <a:solidFill>
                <a:srgbClr val="D33682"/>
              </a:solidFill>
            </a:endParaRPr>
          </a:p>
          <a:p>
            <a:pPr indent="0" lvl="0" marL="457200" rtl="0" algn="l">
              <a:lnSpc>
                <a:spcPct val="115000"/>
              </a:lnSpc>
              <a:spcBef>
                <a:spcPts val="0"/>
              </a:spcBef>
              <a:spcAft>
                <a:spcPts val="0"/>
              </a:spcAft>
              <a:buNone/>
            </a:pPr>
            <a:r>
              <a:rPr lang="en-US" sz="1300">
                <a:solidFill>
                  <a:srgbClr val="839496"/>
                </a:solidFill>
              </a:rPr>
              <a:t>,@min_games_played </a:t>
            </a:r>
            <a:r>
              <a:rPr lang="en-US" sz="1300">
                <a:solidFill>
                  <a:srgbClr val="859900"/>
                </a:solidFill>
              </a:rPr>
              <a:t>=</a:t>
            </a:r>
            <a:r>
              <a:rPr lang="en-US" sz="1300">
                <a:solidFill>
                  <a:srgbClr val="839496"/>
                </a:solidFill>
              </a:rPr>
              <a:t> </a:t>
            </a:r>
            <a:r>
              <a:rPr lang="en-US" sz="1300">
                <a:solidFill>
                  <a:srgbClr val="D33682"/>
                </a:solidFill>
              </a:rPr>
              <a:t>81</a:t>
            </a:r>
            <a:endParaRPr sz="1300">
              <a:solidFill>
                <a:srgbClr val="859900"/>
              </a:solidFill>
            </a:endParaRPr>
          </a:p>
        </p:txBody>
      </p:sp>
      <p:pic>
        <p:nvPicPr>
          <p:cNvPr id="435" name="Google Shape;435;g20f0f724fa4_0_64"/>
          <p:cNvPicPr preferRelativeResize="0"/>
          <p:nvPr/>
        </p:nvPicPr>
        <p:blipFill>
          <a:blip r:embed="rId3">
            <a:alphaModFix/>
          </a:blip>
          <a:stretch>
            <a:fillRect/>
          </a:stretch>
        </p:blipFill>
        <p:spPr>
          <a:xfrm>
            <a:off x="1298988" y="4927600"/>
            <a:ext cx="8826495" cy="1244100"/>
          </a:xfrm>
          <a:prstGeom prst="rect">
            <a:avLst/>
          </a:prstGeom>
          <a:noFill/>
          <a:ln>
            <a:noFill/>
          </a:ln>
        </p:spPr>
      </p:pic>
      <p:pic>
        <p:nvPicPr>
          <p:cNvPr id="436" name="Google Shape;436;g20f0f724fa4_0_64"/>
          <p:cNvPicPr preferRelativeResize="0"/>
          <p:nvPr/>
        </p:nvPicPr>
        <p:blipFill>
          <a:blip r:embed="rId4">
            <a:alphaModFix/>
          </a:blip>
          <a:stretch>
            <a:fillRect/>
          </a:stretch>
        </p:blipFill>
        <p:spPr>
          <a:xfrm>
            <a:off x="2690010" y="1692775"/>
            <a:ext cx="6044452" cy="1244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7"/>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42" name="Google Shape;442;p27"/>
          <p:cNvSpPr txBox="1"/>
          <p:nvPr/>
        </p:nvSpPr>
        <p:spPr>
          <a:xfrm>
            <a:off x="640310" y="58642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USE CASE 4:  Returns raw or graded cards based on selection criteria with player statistics (if applicable)</a:t>
            </a:r>
            <a:endParaRPr b="1" i="0" sz="1700" u="none" cap="none" strike="noStrike">
              <a:solidFill>
                <a:srgbClr val="000000"/>
              </a:solidFill>
              <a:latin typeface="Calibri"/>
              <a:ea typeface="Calibri"/>
              <a:cs typeface="Calibri"/>
              <a:sym typeface="Calibri"/>
            </a:endParaRPr>
          </a:p>
        </p:txBody>
      </p:sp>
      <p:sp>
        <p:nvSpPr>
          <p:cNvPr id="443" name="Google Shape;443;p27"/>
          <p:cNvSpPr txBox="1"/>
          <p:nvPr/>
        </p:nvSpPr>
        <p:spPr>
          <a:xfrm>
            <a:off x="685794" y="2842870"/>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The user interface below permits selections in drop-down-list boxes 1 of 6 use case scenarios</a:t>
            </a:r>
            <a:endParaRPr b="1" i="1" sz="1700" u="none" cap="none" strike="noStrike">
              <a:solidFill>
                <a:srgbClr val="000000"/>
              </a:solidFill>
              <a:latin typeface="Calibri"/>
              <a:ea typeface="Calibri"/>
              <a:cs typeface="Calibri"/>
              <a:sym typeface="Calibri"/>
            </a:endParaRPr>
          </a:p>
        </p:txBody>
      </p:sp>
      <p:pic>
        <p:nvPicPr>
          <p:cNvPr id="444" name="Google Shape;444;p27"/>
          <p:cNvPicPr preferRelativeResize="0"/>
          <p:nvPr/>
        </p:nvPicPr>
        <p:blipFill rotWithShape="1">
          <a:blip r:embed="rId3">
            <a:alphaModFix/>
          </a:blip>
          <a:srcRect b="0" l="0" r="0" t="0"/>
          <a:stretch/>
        </p:blipFill>
        <p:spPr>
          <a:xfrm>
            <a:off x="685800" y="940425"/>
            <a:ext cx="9538599" cy="1671300"/>
          </a:xfrm>
          <a:prstGeom prst="rect">
            <a:avLst/>
          </a:prstGeom>
          <a:noFill/>
          <a:ln>
            <a:noFill/>
          </a:ln>
        </p:spPr>
      </p:pic>
      <p:pic>
        <p:nvPicPr>
          <p:cNvPr id="445" name="Google Shape;445;p27"/>
          <p:cNvPicPr preferRelativeResize="0"/>
          <p:nvPr/>
        </p:nvPicPr>
        <p:blipFill rotWithShape="1">
          <a:blip r:embed="rId4">
            <a:alphaModFix/>
          </a:blip>
          <a:srcRect b="0" l="0" r="0" t="0"/>
          <a:stretch/>
        </p:blipFill>
        <p:spPr>
          <a:xfrm>
            <a:off x="762000" y="3196875"/>
            <a:ext cx="7736589" cy="2998826"/>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235b7475d1_0_19"/>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51" name="Google Shape;451;g2235b7475d1_0_19"/>
          <p:cNvSpPr txBox="1"/>
          <p:nvPr/>
        </p:nvSpPr>
        <p:spPr>
          <a:xfrm>
            <a:off x="628644" y="867505"/>
            <a:ext cx="10986000" cy="19235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Use Case 4 was solved via 3 stored procedures: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700" u="none" cap="none" strike="noStrike">
                <a:solidFill>
                  <a:srgbClr val="000000"/>
                </a:solidFill>
                <a:latin typeface="Calibri"/>
                <a:ea typeface="Calibri"/>
                <a:cs typeface="Calibri"/>
                <a:sym typeface="Calibri"/>
              </a:rPr>
              <a:t>p_card_select_pitchers will return cards (graded or raw as per user choice)  based on the selection string from the UI along with key pitcher statistics.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700" u="none" cap="none" strike="noStrike">
                <a:solidFill>
                  <a:srgbClr val="000000"/>
                </a:solidFill>
                <a:latin typeface="Calibri"/>
                <a:ea typeface="Calibri"/>
                <a:cs typeface="Calibri"/>
                <a:sym typeface="Calibri"/>
              </a:rPr>
              <a:t>p_card_select_fielders will return cards (graded or raw as per user choice) based on the selection string from the UI along with key fielder statistics.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700" u="none" cap="none" strike="noStrike">
                <a:solidFill>
                  <a:srgbClr val="000000"/>
                </a:solidFill>
                <a:latin typeface="Calibri"/>
                <a:ea typeface="Calibri"/>
                <a:cs typeface="Calibri"/>
                <a:sym typeface="Calibri"/>
              </a:rPr>
              <a:t>P_card_select_other will return cards (graded or raw as per user choice) based on the selection string from the UI.  “Other” implies that these cards are non-player cards thus no player statistics are returned.</a:t>
            </a:r>
            <a:endParaRPr b="0" i="0" sz="1700" u="none" cap="none" strike="noStrike">
              <a:solidFill>
                <a:srgbClr val="000000"/>
              </a:solidFill>
              <a:latin typeface="Calibri"/>
              <a:ea typeface="Calibri"/>
              <a:cs typeface="Calibri"/>
              <a:sym typeface="Calibri"/>
            </a:endParaRPr>
          </a:p>
        </p:txBody>
      </p:sp>
      <p:sp>
        <p:nvSpPr>
          <p:cNvPr id="452" name="Google Shape;452;g2235b7475d1_0_19"/>
          <p:cNvSpPr txBox="1"/>
          <p:nvPr/>
        </p:nvSpPr>
        <p:spPr>
          <a:xfrm>
            <a:off x="640310" y="3168324"/>
            <a:ext cx="11327359"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 USE CASE #4 - Card Select - 6 scenarios addressed</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Scenarios:  Return Type Card Search Type    Action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1   Graded cards    Pitchers    Select ONLY cards from bills_cards.  Include graded data and join in pitcher stats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2   Graded cards    Fielders    Select ONLY cards from bills_cards.  Include graded data and join in fielder stats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3   Graded cards    Other   Select ONLY cards from bills_cards.  Include only graded data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4   Raw cards   Pitchers    Select cards from "cards" table.  Join in pitcher stats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5   Raw cards   Fielders    Select cards from "cards" table.  Join in fielder stats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6   Raw cards   Other   select cards from "cards" table.  Include only data from that table.    </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8000"/>
                </a:solidFill>
                <a:latin typeface="Consolas"/>
                <a:ea typeface="Consolas"/>
                <a:cs typeface="Consolas"/>
                <a:sym typeface="Consolas"/>
              </a:rPr>
              <a:t>*/</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br>
              <a:rPr b="0" i="0" lang="en-US" sz="1200" u="none" cap="none" strike="noStrike">
                <a:solidFill>
                  <a:srgbClr val="212121"/>
                </a:solidFill>
                <a:latin typeface="Consolas"/>
                <a:ea typeface="Consolas"/>
                <a:cs typeface="Consolas"/>
                <a:sym typeface="Consolas"/>
              </a:rPr>
            </a:br>
            <a:r>
              <a:rPr b="0" i="0" lang="en-US" sz="1200" u="none" cap="none" strike="noStrike">
                <a:solidFill>
                  <a:srgbClr val="0000FF"/>
                </a:solidFill>
                <a:latin typeface="Consolas"/>
                <a:ea typeface="Consolas"/>
                <a:cs typeface="Consolas"/>
                <a:sym typeface="Consolas"/>
              </a:rPr>
              <a:t>drop</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procedure</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if</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exists</a:t>
            </a:r>
            <a:r>
              <a:rPr b="0" i="0" lang="en-US" sz="1200" u="none" cap="none" strike="noStrike">
                <a:solidFill>
                  <a:srgbClr val="212121"/>
                </a:solidFill>
                <a:latin typeface="Consolas"/>
                <a:ea typeface="Consolas"/>
                <a:cs typeface="Consolas"/>
                <a:sym typeface="Consolas"/>
              </a:rPr>
              <a:t> p_card_select_pitchers</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00FF"/>
                </a:solidFill>
                <a:latin typeface="Consolas"/>
                <a:ea typeface="Consolas"/>
                <a:cs typeface="Consolas"/>
                <a:sym typeface="Consolas"/>
              </a:rPr>
              <a:t>drop</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procedure</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if</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exists</a:t>
            </a:r>
            <a:r>
              <a:rPr b="0" i="0" lang="en-US" sz="1200" u="none" cap="none" strike="noStrike">
                <a:solidFill>
                  <a:srgbClr val="212121"/>
                </a:solidFill>
                <a:latin typeface="Consolas"/>
                <a:ea typeface="Consolas"/>
                <a:cs typeface="Consolas"/>
                <a:sym typeface="Consolas"/>
              </a:rPr>
              <a:t> p_card_select_fielders</a:t>
            </a:r>
            <a:endParaRPr b="0" i="0" sz="12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200" u="none" cap="none" strike="noStrike">
                <a:solidFill>
                  <a:srgbClr val="0000FF"/>
                </a:solidFill>
                <a:latin typeface="Consolas"/>
                <a:ea typeface="Consolas"/>
                <a:cs typeface="Consolas"/>
                <a:sym typeface="Consolas"/>
              </a:rPr>
              <a:t>drop</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procedure</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if</a:t>
            </a:r>
            <a:r>
              <a:rPr b="0" i="0" lang="en-US" sz="1200" u="none" cap="none" strike="noStrike">
                <a:solidFill>
                  <a:srgbClr val="212121"/>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exists</a:t>
            </a:r>
            <a:r>
              <a:rPr b="0" i="0" lang="en-US" sz="1200" u="none" cap="none" strike="noStrike">
                <a:solidFill>
                  <a:srgbClr val="212121"/>
                </a:solidFill>
                <a:latin typeface="Consolas"/>
                <a:ea typeface="Consolas"/>
                <a:cs typeface="Consolas"/>
                <a:sym typeface="Consolas"/>
              </a:rPr>
              <a:t> p_card_select_other</a:t>
            </a:r>
            <a:endParaRPr b="0" i="0" sz="1200" u="none" cap="none" strike="noStrike">
              <a:solidFill>
                <a:srgbClr val="212121"/>
              </a:solidFill>
              <a:latin typeface="Consolas"/>
              <a:ea typeface="Consolas"/>
              <a:cs typeface="Consolas"/>
              <a:sym typeface="Consolas"/>
            </a:endParaRPr>
          </a:p>
        </p:txBody>
      </p:sp>
      <p:sp>
        <p:nvSpPr>
          <p:cNvPr id="453" name="Google Shape;453;g2235b7475d1_0_19"/>
          <p:cNvSpPr txBox="1"/>
          <p:nvPr/>
        </p:nvSpPr>
        <p:spPr>
          <a:xfrm>
            <a:off x="619991" y="2813250"/>
            <a:ext cx="953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sng" cap="none" strike="noStrike">
                <a:solidFill>
                  <a:schemeClr val="dk2"/>
                </a:solidFill>
                <a:latin typeface="Calibri"/>
                <a:ea typeface="Calibri"/>
                <a:cs typeface="Calibri"/>
                <a:sym typeface="Calibri"/>
              </a:rPr>
              <a:t>SQL – down code:</a:t>
            </a:r>
            <a:endParaRPr b="1" i="1" sz="1700" u="sng" cap="none" strike="noStrike">
              <a:solidFill>
                <a:schemeClr val="dk2"/>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type="title"/>
          </p:nvPr>
        </p:nvSpPr>
        <p:spPr>
          <a:xfrm>
            <a:off x="640310" y="214576"/>
            <a:ext cx="10578548" cy="5509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Introduction and project approval</a:t>
            </a:r>
            <a:endParaRPr sz="2800"/>
          </a:p>
        </p:txBody>
      </p:sp>
      <p:sp>
        <p:nvSpPr>
          <p:cNvPr id="105" name="Google Shape;105;p4"/>
          <p:cNvSpPr txBox="1"/>
          <p:nvPr/>
        </p:nvSpPr>
        <p:spPr>
          <a:xfrm>
            <a:off x="640310" y="797381"/>
            <a:ext cx="2144878" cy="460506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2"/>
              </a:buClr>
              <a:buSzPts val="1100"/>
              <a:buFont typeface="Arial"/>
              <a:buNone/>
            </a:pPr>
            <a:r>
              <a:rPr b="1" i="1" lang="en-US" sz="1700" u="none" cap="none" strike="noStrike">
                <a:solidFill>
                  <a:srgbClr val="17394D"/>
                </a:solidFill>
                <a:latin typeface="Calibri"/>
                <a:ea typeface="Calibri"/>
                <a:cs typeface="Calibri"/>
                <a:sym typeface="Calibri"/>
              </a:rPr>
              <a:t>Project Approval</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1"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On February 7</a:t>
            </a:r>
            <a:r>
              <a:rPr b="0" baseline="30000" i="0" lang="en-US" sz="1700" u="none" cap="none" strike="noStrike">
                <a:solidFill>
                  <a:srgbClr val="17394D"/>
                </a:solidFill>
                <a:latin typeface="Calibri"/>
                <a:ea typeface="Calibri"/>
                <a:cs typeface="Calibri"/>
                <a:sym typeface="Calibri"/>
              </a:rPr>
              <a:t>th</a:t>
            </a:r>
            <a:r>
              <a:rPr b="0" i="0" lang="en-US" sz="1700" u="none" cap="none" strike="noStrike">
                <a:solidFill>
                  <a:srgbClr val="17394D"/>
                </a:solidFill>
                <a:latin typeface="Calibri"/>
                <a:ea typeface="Calibri"/>
                <a:cs typeface="Calibri"/>
                <a:sym typeface="Calibri"/>
              </a:rPr>
              <a:t>, we reviewed our concept and a rough E-R diagram with our professor.  We were approved to proceed.  The ERD has morphed into a conceptual data model and logical data model against which our database was implemented. </a:t>
            </a:r>
            <a:endParaRPr b="0" i="0" sz="1400" u="none" cap="none" strike="noStrike">
              <a:solidFill>
                <a:srgbClr val="000000"/>
              </a:solidFill>
              <a:latin typeface="Arial"/>
              <a:ea typeface="Arial"/>
              <a:cs typeface="Arial"/>
              <a:sym typeface="Arial"/>
            </a:endParaRPr>
          </a:p>
        </p:txBody>
      </p:sp>
      <p:pic>
        <p:nvPicPr>
          <p:cNvPr id="106" name="Google Shape;106;p4"/>
          <p:cNvPicPr preferRelativeResize="0"/>
          <p:nvPr/>
        </p:nvPicPr>
        <p:blipFill rotWithShape="1">
          <a:blip r:embed="rId3">
            <a:alphaModFix/>
          </a:blip>
          <a:srcRect b="0" l="0" r="0" t="0"/>
          <a:stretch/>
        </p:blipFill>
        <p:spPr>
          <a:xfrm>
            <a:off x="2827177" y="893802"/>
            <a:ext cx="9052874" cy="4891178"/>
          </a:xfrm>
          <a:prstGeom prst="rect">
            <a:avLst/>
          </a:prstGeom>
          <a:noFill/>
          <a:ln cap="flat" cmpd="sng" w="9525">
            <a:solidFill>
              <a:srgbClr val="000000"/>
            </a:solidFill>
            <a:prstDash val="solid"/>
            <a:miter lim="800000"/>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640310" y="512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59" name="Google Shape;459;p45"/>
          <p:cNvSpPr txBox="1"/>
          <p:nvPr/>
        </p:nvSpPr>
        <p:spPr>
          <a:xfrm>
            <a:off x="628644" y="48339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SQL code for stored procedure p_card_select_pitchers:</a:t>
            </a:r>
            <a:endParaRPr b="1" i="1" sz="1700" u="none" cap="none" strike="noStrike">
              <a:solidFill>
                <a:srgbClr val="000000"/>
              </a:solidFill>
              <a:latin typeface="Calibri"/>
              <a:ea typeface="Calibri"/>
              <a:cs typeface="Calibri"/>
              <a:sym typeface="Calibri"/>
            </a:endParaRPr>
          </a:p>
        </p:txBody>
      </p:sp>
      <p:sp>
        <p:nvSpPr>
          <p:cNvPr id="460" name="Google Shape;460;p45"/>
          <p:cNvSpPr txBox="1"/>
          <p:nvPr/>
        </p:nvSpPr>
        <p:spPr>
          <a:xfrm>
            <a:off x="251925" y="826500"/>
            <a:ext cx="6132600" cy="53256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GO</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Create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procedure</a:t>
            </a:r>
            <a:r>
              <a:rPr b="0" i="0" lang="en-US" sz="1000" u="none" cap="none" strike="noStrike">
                <a:solidFill>
                  <a:srgbClr val="212121"/>
                </a:solidFill>
                <a:latin typeface="Consolas"/>
                <a:ea typeface="Consolas"/>
                <a:cs typeface="Consolas"/>
                <a:sym typeface="Consolas"/>
              </a:rPr>
              <a:t> p_card_select_pitchers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@card_type </a:t>
            </a:r>
            <a:r>
              <a:rPr b="0" i="0" lang="en-US" sz="1000" u="none" cap="none" strike="noStrike">
                <a:solidFill>
                  <a:srgbClr val="0000FF"/>
                </a:solidFill>
                <a:latin typeface="Consolas"/>
                <a:ea typeface="Consolas"/>
                <a:cs typeface="Consolas"/>
                <a:sym typeface="Consolas"/>
              </a:rPr>
              <a:t>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6</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--raw or graded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nvarchar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100</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 serach string</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4</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--specific year or 'all' for all years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AS</a:t>
            </a:r>
            <a:r>
              <a:rPr b="0" i="0" lang="en-US" sz="1000" u="none" cap="none" strike="noStrike">
                <a:solidFill>
                  <a:srgbClr val="212121"/>
                </a:solidFill>
                <a:latin typeface="Consolas"/>
                <a:ea typeface="Consolas"/>
                <a:cs typeface="Consolas"/>
                <a:sym typeface="Consolas"/>
              </a:rPr>
              <a:t>           </a:t>
            </a:r>
            <a:endParaRPr sz="1000"/>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A31515"/>
                </a:solidFill>
                <a:latin typeface="Consolas"/>
                <a:ea typeface="Consolas"/>
                <a:cs typeface="Consolas"/>
                <a:sym typeface="Consolas"/>
              </a:rPr>
              <a:t>'all'</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all years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@card_type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A31515"/>
                </a:solidFill>
                <a:latin typeface="Consolas"/>
                <a:ea typeface="Consolas"/>
                <a:cs typeface="Consolas"/>
                <a:sym typeface="Consolas"/>
              </a:rPr>
              <a:t>'raw'</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--raw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c.card_desc,c.card_year,c.card_num,c.card_stat_year,c.card_notes </a:t>
            </a:r>
            <a:r>
              <a:rPr b="0" i="0" lang="en-US" sz="1000" u="none" cap="none" strike="noStrike">
                <a:solidFill>
                  <a:srgbClr val="008000"/>
                </a:solidFill>
                <a:latin typeface="Consolas"/>
                <a:ea typeface="Consolas"/>
                <a:cs typeface="Consolas"/>
                <a:sym typeface="Consolas"/>
              </a:rPr>
              <a:t>--from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,p.stats_wins,p.stats_losses,p.stats_era</a:t>
            </a:r>
            <a:r>
              <a:rPr b="0" i="0" lang="en-US" sz="1000" u="none" cap="none" strike="noStrike">
                <a:solidFill>
                  <a:srgbClr val="008000"/>
                </a:solidFill>
                <a:latin typeface="Consolas"/>
                <a:ea typeface="Consolas"/>
                <a:cs typeface="Consolas"/>
                <a:sym typeface="Consolas"/>
              </a:rPr>
              <a:t>--key stats for pitchers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,t.team_city,t.team_name,t.team_league </a:t>
            </a:r>
            <a:r>
              <a:rPr b="0" i="0" lang="en-US" sz="1000" u="none" cap="none" strike="noStrike">
                <a:solidFill>
                  <a:srgbClr val="008000"/>
                </a:solidFill>
                <a:latin typeface="Consolas"/>
                <a:ea typeface="Consolas"/>
                <a:cs typeface="Consolas"/>
                <a:sym typeface="Consolas"/>
              </a:rPr>
              <a:t>--team information by 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cards c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player_stats_by_year p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c.card_player_id</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p.players_player_id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teams t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t.team_code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p.team_id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c.card_desc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c.card_stat_year</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p.stats_year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--graded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r>
              <a:rPr b="0" i="0" lang="en-US" sz="1000" u="none" cap="none" strike="noStrike">
                <a:solidFill>
                  <a:srgbClr val="008000"/>
                </a:solidFill>
                <a:latin typeface="Consolas"/>
                <a:ea typeface="Consolas"/>
                <a:cs typeface="Consolas"/>
                <a:sym typeface="Consolas"/>
              </a:rPr>
              <a:t>--from bills_cards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,p.stats_wins,p.stats_losses,p.stats_era</a:t>
            </a:r>
            <a:r>
              <a:rPr b="0" i="0" lang="en-US" sz="1000" u="none" cap="none" strike="noStrike">
                <a:solidFill>
                  <a:srgbClr val="008000"/>
                </a:solidFill>
                <a:latin typeface="Consolas"/>
                <a:ea typeface="Consolas"/>
                <a:cs typeface="Consolas"/>
                <a:sym typeface="Consolas"/>
              </a:rPr>
              <a:t>--key stats for pitchers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bills_cards c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player_stats_by_year p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c.bills_card_player_id</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p.players_player_id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teams t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t.team_code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p.team_id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c.bills_card_psa_desc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c.bills_card_stat_year</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p.stats_year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c.bills_card_year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p:txBody>
      </p:sp>
      <p:sp>
        <p:nvSpPr>
          <p:cNvPr id="461" name="Google Shape;461;p45"/>
          <p:cNvSpPr txBox="1"/>
          <p:nvPr/>
        </p:nvSpPr>
        <p:spPr>
          <a:xfrm>
            <a:off x="6449011" y="826505"/>
            <a:ext cx="5592000" cy="51717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a specific 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@card_type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A31515"/>
                </a:solidFill>
                <a:latin typeface="Consolas"/>
                <a:ea typeface="Consolas"/>
                <a:cs typeface="Consolas"/>
                <a:sym typeface="Consolas"/>
              </a:rPr>
              <a:t>'raw'</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raw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c.card_desc,c.card_year,c.card_num,c.card_stat_year,c.card_notes </a:t>
            </a:r>
            <a:r>
              <a:rPr b="0" i="0" lang="en-US" sz="1000" u="none" cap="none" strike="noStrike">
                <a:solidFill>
                  <a:srgbClr val="008000"/>
                </a:solidFill>
                <a:latin typeface="Consolas"/>
                <a:ea typeface="Consolas"/>
                <a:cs typeface="Consolas"/>
                <a:sym typeface="Consolas"/>
              </a:rPr>
              <a:t>--from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,p.stats_wins,p.stats_losses,p.stats_era</a:t>
            </a:r>
            <a:r>
              <a:rPr b="0" i="0" lang="en-US" sz="1000" u="none" cap="none" strike="noStrike">
                <a:solidFill>
                  <a:srgbClr val="008000"/>
                </a:solidFill>
                <a:latin typeface="Consolas"/>
                <a:ea typeface="Consolas"/>
                <a:cs typeface="Consolas"/>
                <a:sym typeface="Consolas"/>
              </a:rPr>
              <a:t>--key stats for pitchers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,t.team_city,t.team_name,t.team_league </a:t>
            </a:r>
            <a:r>
              <a:rPr b="0" i="0" lang="en-US" sz="1000" u="none" cap="none" strike="noStrike">
                <a:solidFill>
                  <a:srgbClr val="008000"/>
                </a:solidFill>
                <a:latin typeface="Consolas"/>
                <a:ea typeface="Consolas"/>
                <a:cs typeface="Consolas"/>
                <a:sym typeface="Consolas"/>
              </a:rPr>
              <a:t>--team information by 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cards c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player_stats_by_year p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c.card_player_id</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p.players_player_id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teams t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t.team_code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p.team_id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c.card_desc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c.card_year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c.card_stat_year</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p.stats_year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graded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r>
              <a:rPr b="0" i="0" lang="en-US" sz="1000" u="none" cap="none" strike="noStrike">
                <a:solidFill>
                  <a:srgbClr val="008000"/>
                </a:solidFill>
                <a:latin typeface="Consolas"/>
                <a:ea typeface="Consolas"/>
                <a:cs typeface="Consolas"/>
                <a:sym typeface="Consolas"/>
              </a:rPr>
              <a:t>--from bills_cards </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,p.stats_wins,p.stats_losses,p.stats_era</a:t>
            </a:r>
            <a:r>
              <a:rPr b="0" i="0" lang="en-US" sz="1000" u="none" cap="none" strike="noStrike">
                <a:solidFill>
                  <a:srgbClr val="008000"/>
                </a:solidFill>
                <a:latin typeface="Consolas"/>
                <a:ea typeface="Consolas"/>
                <a:cs typeface="Consolas"/>
                <a:sym typeface="Consolas"/>
              </a:rPr>
              <a:t>--key stats for pitchers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bills_cards c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player_stats_by_year p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c.bills_card_player_id</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p.players_player_id </a:t>
            </a:r>
            <a:endParaRPr sz="1000"/>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join</a:t>
            </a:r>
            <a:r>
              <a:rPr b="0" i="0" lang="en-US" sz="1000" u="none" cap="none" strike="noStrike">
                <a:solidFill>
                  <a:srgbClr val="212121"/>
                </a:solidFill>
                <a:latin typeface="Consolas"/>
                <a:ea typeface="Consolas"/>
                <a:cs typeface="Consolas"/>
                <a:sym typeface="Consolas"/>
              </a:rPr>
              <a:t> teams t </a:t>
            </a:r>
            <a:r>
              <a:rPr b="0" i="0" lang="en-US" sz="1000" u="none" cap="none" strike="noStrike">
                <a:solidFill>
                  <a:srgbClr val="0000FF"/>
                </a:solidFill>
                <a:latin typeface="Consolas"/>
                <a:ea typeface="Consolas"/>
                <a:cs typeface="Consolas"/>
                <a:sym typeface="Consolas"/>
              </a:rPr>
              <a:t>on</a:t>
            </a:r>
            <a:r>
              <a:rPr b="0" i="0" lang="en-US" sz="1000" u="none" cap="none" strike="noStrike">
                <a:solidFill>
                  <a:srgbClr val="212121"/>
                </a:solidFill>
                <a:latin typeface="Consolas"/>
                <a:ea typeface="Consolas"/>
                <a:cs typeface="Consolas"/>
                <a:sym typeface="Consolas"/>
              </a:rPr>
              <a:t> t.team_code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p.team_id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c.bills_card_psa_desc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c.bills_card_year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c.bills_card_stat_year</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p.stats_year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c.bills_card_year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6"/>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67" name="Google Shape;467;p46"/>
          <p:cNvSpPr txBox="1"/>
          <p:nvPr/>
        </p:nvSpPr>
        <p:spPr>
          <a:xfrm>
            <a:off x="628644" y="55959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SQL code for stored procedure p_card_select_fielders:</a:t>
            </a:r>
            <a:endParaRPr b="1" i="1" sz="1700" u="none" cap="none" strike="noStrike">
              <a:solidFill>
                <a:srgbClr val="000000"/>
              </a:solidFill>
              <a:latin typeface="Calibri"/>
              <a:ea typeface="Calibri"/>
              <a:cs typeface="Calibri"/>
              <a:sym typeface="Calibri"/>
            </a:endParaRPr>
          </a:p>
        </p:txBody>
      </p:sp>
      <p:sp>
        <p:nvSpPr>
          <p:cNvPr id="468" name="Google Shape;468;p46"/>
          <p:cNvSpPr txBox="1"/>
          <p:nvPr/>
        </p:nvSpPr>
        <p:spPr>
          <a:xfrm>
            <a:off x="457201" y="1060438"/>
            <a:ext cx="5719800" cy="51411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FF"/>
                </a:solidFill>
                <a:latin typeface="Consolas"/>
                <a:ea typeface="Consolas"/>
                <a:cs typeface="Consolas"/>
                <a:sym typeface="Consolas"/>
              </a:rPr>
              <a:t>GO</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0000FF"/>
                </a:solidFill>
                <a:latin typeface="Consolas"/>
                <a:ea typeface="Consolas"/>
                <a:cs typeface="Consolas"/>
                <a:sym typeface="Consolas"/>
              </a:rPr>
              <a:t>Create</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procedure</a:t>
            </a:r>
            <a:r>
              <a:rPr b="0" i="0" lang="en-US" sz="800" u="none" cap="none" strike="noStrike">
                <a:solidFill>
                  <a:srgbClr val="212121"/>
                </a:solidFill>
                <a:latin typeface="Consolas"/>
                <a:ea typeface="Consolas"/>
                <a:cs typeface="Consolas"/>
                <a:sym typeface="Consolas"/>
              </a:rPr>
              <a:t> p_card_select_fielders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@card_type </a:t>
            </a:r>
            <a:r>
              <a:rPr b="0" i="0" lang="en-US" sz="800" u="none" cap="none" strike="noStrike">
                <a:solidFill>
                  <a:srgbClr val="0000FF"/>
                </a:solidFill>
                <a:latin typeface="Consolas"/>
                <a:ea typeface="Consolas"/>
                <a:cs typeface="Consolas"/>
                <a:sym typeface="Consolas"/>
              </a:rPr>
              <a:t>char</a:t>
            </a:r>
            <a:r>
              <a:rPr b="0" i="0" lang="en-US" sz="800" u="none" cap="none" strike="noStrike">
                <a:solidFill>
                  <a:srgbClr val="212121"/>
                </a:solidFill>
                <a:latin typeface="Consolas"/>
                <a:ea typeface="Consolas"/>
                <a:cs typeface="Consolas"/>
                <a:sym typeface="Consolas"/>
              </a:rPr>
              <a:t>(</a:t>
            </a:r>
            <a:r>
              <a:rPr b="0" i="0" lang="en-US" sz="800" u="none" cap="none" strike="noStrike">
                <a:solidFill>
                  <a:srgbClr val="09885A"/>
                </a:solidFill>
                <a:latin typeface="Consolas"/>
                <a:ea typeface="Consolas"/>
                <a:cs typeface="Consolas"/>
                <a:sym typeface="Consolas"/>
              </a:rPr>
              <a:t>6</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--raw or graded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@search_str </a:t>
            </a:r>
            <a:r>
              <a:rPr b="0" i="0" lang="en-US" sz="800" u="none" cap="none" strike="noStrike">
                <a:solidFill>
                  <a:srgbClr val="0000FF"/>
                </a:solidFill>
                <a:latin typeface="Consolas"/>
                <a:ea typeface="Consolas"/>
                <a:cs typeface="Consolas"/>
                <a:sym typeface="Consolas"/>
              </a:rPr>
              <a:t>nvarchar</a:t>
            </a:r>
            <a:r>
              <a:rPr b="0" i="0" lang="en-US" sz="800" u="none" cap="none" strike="noStrike">
                <a:solidFill>
                  <a:srgbClr val="212121"/>
                </a:solidFill>
                <a:latin typeface="Consolas"/>
                <a:ea typeface="Consolas"/>
                <a:cs typeface="Consolas"/>
                <a:sym typeface="Consolas"/>
              </a:rPr>
              <a:t>(</a:t>
            </a:r>
            <a:r>
              <a:rPr b="0" i="0" lang="en-US" sz="800" u="none" cap="none" strike="noStrike">
                <a:solidFill>
                  <a:srgbClr val="09885A"/>
                </a:solidFill>
                <a:latin typeface="Consolas"/>
                <a:ea typeface="Consolas"/>
                <a:cs typeface="Consolas"/>
                <a:sym typeface="Consolas"/>
              </a:rPr>
              <a:t>100</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 serach string</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@year </a:t>
            </a:r>
            <a:r>
              <a:rPr b="0" i="0" lang="en-US" sz="800" u="none" cap="none" strike="noStrike">
                <a:solidFill>
                  <a:srgbClr val="0000FF"/>
                </a:solidFill>
                <a:latin typeface="Consolas"/>
                <a:ea typeface="Consolas"/>
                <a:cs typeface="Consolas"/>
                <a:sym typeface="Consolas"/>
              </a:rPr>
              <a:t>char</a:t>
            </a:r>
            <a:r>
              <a:rPr b="0" i="0" lang="en-US" sz="800" u="none" cap="none" strike="noStrike">
                <a:solidFill>
                  <a:srgbClr val="212121"/>
                </a:solidFill>
                <a:latin typeface="Consolas"/>
                <a:ea typeface="Consolas"/>
                <a:cs typeface="Consolas"/>
                <a:sym typeface="Consolas"/>
              </a:rPr>
              <a:t>(</a:t>
            </a:r>
            <a:r>
              <a:rPr b="0" i="0" lang="en-US" sz="800" u="none" cap="none" strike="noStrike">
                <a:solidFill>
                  <a:srgbClr val="09885A"/>
                </a:solidFill>
                <a:latin typeface="Consolas"/>
                <a:ea typeface="Consolas"/>
                <a:cs typeface="Consolas"/>
                <a:sym typeface="Consolas"/>
              </a:rPr>
              <a:t>4</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--specific year or 'all' for all years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0000FF"/>
                </a:solidFill>
                <a:latin typeface="Consolas"/>
                <a:ea typeface="Consolas"/>
                <a:cs typeface="Consolas"/>
                <a:sym typeface="Consolas"/>
              </a:rPr>
              <a:t>AS</a:t>
            </a:r>
            <a:r>
              <a:rPr b="0" i="0" lang="en-US" sz="800" u="none" cap="none" strike="noStrike">
                <a:solidFill>
                  <a:srgbClr val="212121"/>
                </a:solidFill>
                <a:latin typeface="Consolas"/>
                <a:ea typeface="Consolas"/>
                <a:cs typeface="Consolas"/>
                <a:sym typeface="Consolas"/>
              </a:rPr>
              <a:t>           </a:t>
            </a:r>
            <a:endParaRPr sz="800"/>
          </a:p>
          <a:p>
            <a:pPr indent="0" lvl="0" marL="0" marR="0" rtl="0" algn="l">
              <a:lnSpc>
                <a:spcPct val="100000"/>
              </a:lnSpc>
              <a:spcBef>
                <a:spcPts val="0"/>
              </a:spcBef>
              <a:spcAft>
                <a:spcPts val="0"/>
              </a:spcAft>
              <a:buNone/>
            </a:pPr>
            <a:r>
              <a:rPr b="0" i="0" lang="en-US" sz="800" u="none" cap="none" strike="noStrike">
                <a:solidFill>
                  <a:srgbClr val="0000FF"/>
                </a:solidFill>
                <a:latin typeface="Consolas"/>
                <a:ea typeface="Consolas"/>
                <a:cs typeface="Consolas"/>
                <a:sym typeface="Consolas"/>
              </a:rPr>
              <a:t>IF</a:t>
            </a:r>
            <a:r>
              <a:rPr b="0" i="0" lang="en-US" sz="800" u="none" cap="none" strike="noStrike">
                <a:solidFill>
                  <a:srgbClr val="212121"/>
                </a:solidFill>
                <a:latin typeface="Consolas"/>
                <a:ea typeface="Consolas"/>
                <a:cs typeface="Consolas"/>
                <a:sym typeface="Consolas"/>
              </a:rPr>
              <a:t> @year </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A31515"/>
                </a:solidFill>
                <a:latin typeface="Consolas"/>
                <a:ea typeface="Consolas"/>
                <a:cs typeface="Consolas"/>
                <a:sym typeface="Consolas"/>
              </a:rPr>
              <a:t>'all'</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--for all years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IF</a:t>
            </a:r>
            <a:r>
              <a:rPr b="0" i="0" lang="en-US" sz="800" u="none" cap="none" strike="noStrike">
                <a:solidFill>
                  <a:srgbClr val="212121"/>
                </a:solidFill>
                <a:latin typeface="Consolas"/>
                <a:ea typeface="Consolas"/>
                <a:cs typeface="Consolas"/>
                <a:sym typeface="Consolas"/>
              </a:rPr>
              <a:t> @card_type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A31515"/>
                </a:solidFill>
                <a:latin typeface="Consolas"/>
                <a:ea typeface="Consolas"/>
                <a:cs typeface="Consolas"/>
                <a:sym typeface="Consolas"/>
              </a:rPr>
              <a:t>'raw'</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--raw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select</a:t>
            </a:r>
            <a:r>
              <a:rPr b="0" i="0" lang="en-US" sz="800" u="none" cap="none" strike="noStrike">
                <a:solidFill>
                  <a:srgbClr val="212121"/>
                </a:solidFill>
                <a:latin typeface="Consolas"/>
                <a:ea typeface="Consolas"/>
                <a:cs typeface="Consolas"/>
                <a:sym typeface="Consolas"/>
              </a:rPr>
              <a:t> c.card_desc,c.card_year,c.card_num,c.card_stat_year,c.card_notes </a:t>
            </a:r>
            <a:r>
              <a:rPr b="0" i="0" lang="en-US" sz="800" u="none" cap="none" strike="noStrike">
                <a:solidFill>
                  <a:srgbClr val="008000"/>
                </a:solidFill>
                <a:latin typeface="Consolas"/>
                <a:ea typeface="Consolas"/>
                <a:cs typeface="Consolas"/>
                <a:sym typeface="Consolas"/>
              </a:rPr>
              <a:t>--from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,p.stats_position,p.stats_batting_avg,p.stats_on_base_perc,p.stats_at_bat,p.stats_hits</a:t>
            </a:r>
            <a:r>
              <a:rPr b="0" i="0" lang="en-US" sz="800" u="none" cap="none" strike="noStrike">
                <a:solidFill>
                  <a:srgbClr val="008000"/>
                </a:solidFill>
                <a:latin typeface="Consolas"/>
                <a:ea typeface="Consolas"/>
                <a:cs typeface="Consolas"/>
                <a:sym typeface="Consolas"/>
              </a:rPr>
              <a:t>--key stats for fielders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,p.stats_doubles,p.stats_triples,p.stats_home_runs,p.stats_rbi</a:t>
            </a:r>
            <a:r>
              <a:rPr b="0" i="0" lang="en-US" sz="800" u="none" cap="none" strike="noStrike">
                <a:solidFill>
                  <a:srgbClr val="008000"/>
                </a:solidFill>
                <a:latin typeface="Consolas"/>
                <a:ea typeface="Consolas"/>
                <a:cs typeface="Consolas"/>
                <a:sym typeface="Consolas"/>
              </a:rPr>
              <a:t>--key stats for fielders (continued)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,t.team_city,t.team_name,t.team_league </a:t>
            </a:r>
            <a:r>
              <a:rPr b="0" i="0" lang="en-US" sz="800" u="none" cap="none" strike="noStrike">
                <a:solidFill>
                  <a:srgbClr val="008000"/>
                </a:solidFill>
                <a:latin typeface="Consolas"/>
                <a:ea typeface="Consolas"/>
                <a:cs typeface="Consolas"/>
                <a:sym typeface="Consolas"/>
              </a:rPr>
              <a:t>--team information by 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from</a:t>
            </a:r>
            <a:r>
              <a:rPr b="0" i="0" lang="en-US" sz="800" u="none" cap="none" strike="noStrike">
                <a:solidFill>
                  <a:srgbClr val="212121"/>
                </a:solidFill>
                <a:latin typeface="Consolas"/>
                <a:ea typeface="Consolas"/>
                <a:cs typeface="Consolas"/>
                <a:sym typeface="Consolas"/>
              </a:rPr>
              <a:t> cards c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player_stats_by_year p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c.card_player_id</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p.players_player_id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teams t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t.team_code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p.team_id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where</a:t>
            </a:r>
            <a:r>
              <a:rPr b="0" i="0" lang="en-US" sz="800" u="none" cap="none" strike="noStrike">
                <a:solidFill>
                  <a:srgbClr val="212121"/>
                </a:solidFill>
                <a:latin typeface="Consolas"/>
                <a:ea typeface="Consolas"/>
                <a:cs typeface="Consolas"/>
                <a:sym typeface="Consolas"/>
              </a:rPr>
              <a:t> c.card_desc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@search_str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c.card_stat_year</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p.stats_year </a:t>
            </a:r>
            <a:r>
              <a:rPr b="0" i="0" lang="en-US" sz="800" u="none" cap="none" strike="noStrike">
                <a:solidFill>
                  <a:srgbClr val="0000FF"/>
                </a:solidFill>
                <a:latin typeface="Consolas"/>
                <a:ea typeface="Consolas"/>
                <a:cs typeface="Consolas"/>
                <a:sym typeface="Consolas"/>
              </a:rPr>
              <a:t>order by</a:t>
            </a:r>
            <a:r>
              <a:rPr b="0" i="0" lang="en-US" sz="800" u="none" cap="none" strike="noStrike">
                <a:solidFill>
                  <a:srgbClr val="212121"/>
                </a:solidFill>
                <a:latin typeface="Consolas"/>
                <a:ea typeface="Consolas"/>
                <a:cs typeface="Consolas"/>
                <a:sym typeface="Consolas"/>
              </a:rPr>
              <a:t> c.card_year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ELSE</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--graded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select</a:t>
            </a:r>
            <a:r>
              <a:rPr b="0" i="0" lang="en-US" sz="8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r>
              <a:rPr b="0" i="0" lang="en-US" sz="800" u="none" cap="none" strike="noStrike">
                <a:solidFill>
                  <a:srgbClr val="008000"/>
                </a:solidFill>
                <a:latin typeface="Consolas"/>
                <a:ea typeface="Consolas"/>
                <a:cs typeface="Consolas"/>
                <a:sym typeface="Consolas"/>
              </a:rPr>
              <a:t>--from bills_cards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,p.stats_position,p.stats_batting_avg,p.stats_on_base_perc,p.stats_at_bat,p.stats_hits</a:t>
            </a:r>
            <a:r>
              <a:rPr b="0" i="0" lang="en-US" sz="800" u="none" cap="none" strike="noStrike">
                <a:solidFill>
                  <a:srgbClr val="008000"/>
                </a:solidFill>
                <a:latin typeface="Consolas"/>
                <a:ea typeface="Consolas"/>
                <a:cs typeface="Consolas"/>
                <a:sym typeface="Consolas"/>
              </a:rPr>
              <a:t>--key stats for fielders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,p.stats_doubles,p.stats_triples,p.stats_home_runs,p.stats_rbi</a:t>
            </a:r>
            <a:r>
              <a:rPr b="0" i="0" lang="en-US" sz="800" u="none" cap="none" strike="noStrike">
                <a:solidFill>
                  <a:srgbClr val="008000"/>
                </a:solidFill>
                <a:latin typeface="Consolas"/>
                <a:ea typeface="Consolas"/>
                <a:cs typeface="Consolas"/>
                <a:sym typeface="Consolas"/>
              </a:rPr>
              <a:t>--key stats for fielders (continued)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,t.team_city,t.team_name,t.team_league </a:t>
            </a:r>
            <a:r>
              <a:rPr b="0" i="0" lang="en-US" sz="800" u="none" cap="none" strike="noStrike">
                <a:solidFill>
                  <a:srgbClr val="008000"/>
                </a:solidFill>
                <a:latin typeface="Consolas"/>
                <a:ea typeface="Consolas"/>
                <a:cs typeface="Consolas"/>
                <a:sym typeface="Consolas"/>
              </a:rPr>
              <a:t>--team information by 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from</a:t>
            </a:r>
            <a:r>
              <a:rPr b="0" i="0" lang="en-US" sz="800" u="none" cap="none" strike="noStrike">
                <a:solidFill>
                  <a:srgbClr val="212121"/>
                </a:solidFill>
                <a:latin typeface="Consolas"/>
                <a:ea typeface="Consolas"/>
                <a:cs typeface="Consolas"/>
                <a:sym typeface="Consolas"/>
              </a:rPr>
              <a:t> bills_cards c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player_stats_by_year p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c.bills_card_player_id</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p.players_player_id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teams t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t.team_code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p.team_id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where</a:t>
            </a:r>
            <a:r>
              <a:rPr b="0" i="0" lang="en-US" sz="800" u="none" cap="none" strike="noStrike">
                <a:solidFill>
                  <a:srgbClr val="212121"/>
                </a:solidFill>
                <a:latin typeface="Consolas"/>
                <a:ea typeface="Consolas"/>
                <a:cs typeface="Consolas"/>
                <a:sym typeface="Consolas"/>
              </a:rPr>
              <a:t> c.bills_card_psa_desc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@search_str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c.bills_card_stat_year</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p.stats_year </a:t>
            </a:r>
            <a:r>
              <a:rPr b="0" i="0" lang="en-US" sz="800" u="none" cap="none" strike="noStrike">
                <a:solidFill>
                  <a:srgbClr val="0000FF"/>
                </a:solidFill>
                <a:latin typeface="Consolas"/>
                <a:ea typeface="Consolas"/>
                <a:cs typeface="Consolas"/>
                <a:sym typeface="Consolas"/>
              </a:rPr>
              <a:t>order by</a:t>
            </a:r>
            <a:r>
              <a:rPr b="0" i="0" lang="en-US" sz="800" u="none" cap="none" strike="noStrike">
                <a:solidFill>
                  <a:srgbClr val="212121"/>
                </a:solidFill>
                <a:latin typeface="Consolas"/>
                <a:ea typeface="Consolas"/>
                <a:cs typeface="Consolas"/>
                <a:sym typeface="Consolas"/>
              </a:rPr>
              <a:t> c.bills_card_year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212121"/>
              </a:solidFill>
              <a:latin typeface="Consolas"/>
              <a:ea typeface="Consolas"/>
              <a:cs typeface="Consolas"/>
              <a:sym typeface="Consolas"/>
            </a:endParaRPr>
          </a:p>
        </p:txBody>
      </p:sp>
      <p:sp>
        <p:nvSpPr>
          <p:cNvPr id="469" name="Google Shape;469;p46"/>
          <p:cNvSpPr txBox="1"/>
          <p:nvPr/>
        </p:nvSpPr>
        <p:spPr>
          <a:xfrm>
            <a:off x="6338200" y="1060438"/>
            <a:ext cx="5401200" cy="45252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FF"/>
                </a:solidFill>
                <a:latin typeface="Consolas"/>
                <a:ea typeface="Consolas"/>
                <a:cs typeface="Consolas"/>
                <a:sym typeface="Consolas"/>
              </a:rPr>
              <a:t>ELSE</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--for a specific 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IF</a:t>
            </a:r>
            <a:r>
              <a:rPr b="0" i="0" lang="en-US" sz="800" u="none" cap="none" strike="noStrike">
                <a:solidFill>
                  <a:srgbClr val="212121"/>
                </a:solidFill>
                <a:latin typeface="Consolas"/>
                <a:ea typeface="Consolas"/>
                <a:cs typeface="Consolas"/>
                <a:sym typeface="Consolas"/>
              </a:rPr>
              <a:t> @card_type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A31515"/>
                </a:solidFill>
                <a:latin typeface="Consolas"/>
                <a:ea typeface="Consolas"/>
                <a:cs typeface="Consolas"/>
                <a:sym typeface="Consolas"/>
              </a:rPr>
              <a:t>'raw'</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--for raw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select</a:t>
            </a:r>
            <a:r>
              <a:rPr b="0" i="0" lang="en-US" sz="800" u="none" cap="none" strike="noStrike">
                <a:solidFill>
                  <a:srgbClr val="212121"/>
                </a:solidFill>
                <a:latin typeface="Consolas"/>
                <a:ea typeface="Consolas"/>
                <a:cs typeface="Consolas"/>
                <a:sym typeface="Consolas"/>
              </a:rPr>
              <a:t> c.card_desc,c.card_year,c.card_num,c.card_stat_year,c.card_notes </a:t>
            </a:r>
            <a:r>
              <a:rPr b="0" i="0" lang="en-US" sz="800" u="none" cap="none" strike="noStrike">
                <a:solidFill>
                  <a:srgbClr val="008000"/>
                </a:solidFill>
                <a:latin typeface="Consolas"/>
                <a:ea typeface="Consolas"/>
                <a:cs typeface="Consolas"/>
                <a:sym typeface="Consolas"/>
              </a:rPr>
              <a:t>--from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,p.stats_position,p.stats_batting_avg,p.stats_on_base_perc,p.stats_at_bat,p.stats_hits</a:t>
            </a:r>
            <a:r>
              <a:rPr b="0" i="0" lang="en-US" sz="800" u="none" cap="none" strike="noStrike">
                <a:solidFill>
                  <a:srgbClr val="008000"/>
                </a:solidFill>
                <a:latin typeface="Consolas"/>
                <a:ea typeface="Consolas"/>
                <a:cs typeface="Consolas"/>
                <a:sym typeface="Consolas"/>
              </a:rPr>
              <a:t>--key stats for fielders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,p.stats_doubles,p.stats_triples,p.stats_home_runs,p.stats_rbi</a:t>
            </a:r>
            <a:r>
              <a:rPr b="0" i="0" lang="en-US" sz="800" u="none" cap="none" strike="noStrike">
                <a:solidFill>
                  <a:srgbClr val="008000"/>
                </a:solidFill>
                <a:latin typeface="Consolas"/>
                <a:ea typeface="Consolas"/>
                <a:cs typeface="Consolas"/>
                <a:sym typeface="Consolas"/>
              </a:rPr>
              <a:t>--key stats for fielders (continued)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,t.team_city,t.team_name,t.team_league </a:t>
            </a:r>
            <a:r>
              <a:rPr b="0" i="0" lang="en-US" sz="800" u="none" cap="none" strike="noStrike">
                <a:solidFill>
                  <a:srgbClr val="008000"/>
                </a:solidFill>
                <a:latin typeface="Consolas"/>
                <a:ea typeface="Consolas"/>
                <a:cs typeface="Consolas"/>
                <a:sym typeface="Consolas"/>
              </a:rPr>
              <a:t>--team information by 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from</a:t>
            </a:r>
            <a:r>
              <a:rPr b="0" i="0" lang="en-US" sz="800" u="none" cap="none" strike="noStrike">
                <a:solidFill>
                  <a:srgbClr val="212121"/>
                </a:solidFill>
                <a:latin typeface="Consolas"/>
                <a:ea typeface="Consolas"/>
                <a:cs typeface="Consolas"/>
                <a:sym typeface="Consolas"/>
              </a:rPr>
              <a:t> cards c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player_stats_by_year p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c.card_player_id</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p.players_player_id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teams t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t.team_code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p.team_id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where</a:t>
            </a:r>
            <a:r>
              <a:rPr b="0" i="0" lang="en-US" sz="800" u="none" cap="none" strike="noStrike">
                <a:solidFill>
                  <a:srgbClr val="212121"/>
                </a:solidFill>
                <a:latin typeface="Consolas"/>
                <a:ea typeface="Consolas"/>
                <a:cs typeface="Consolas"/>
                <a:sym typeface="Consolas"/>
              </a:rPr>
              <a:t> c.card_desc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@search_str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c.card_year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@year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c.card_stat_year</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p.stats_year </a:t>
            </a:r>
            <a:r>
              <a:rPr b="0" i="0" lang="en-US" sz="800" u="none" cap="none" strike="noStrike">
                <a:solidFill>
                  <a:srgbClr val="0000FF"/>
                </a:solidFill>
                <a:latin typeface="Consolas"/>
                <a:ea typeface="Consolas"/>
                <a:cs typeface="Consolas"/>
                <a:sym typeface="Consolas"/>
              </a:rPr>
              <a:t>order by</a:t>
            </a:r>
            <a:r>
              <a:rPr b="0" i="0" lang="en-US" sz="800" u="none" cap="none" strike="noStrike">
                <a:solidFill>
                  <a:srgbClr val="212121"/>
                </a:solidFill>
                <a:latin typeface="Consolas"/>
                <a:ea typeface="Consolas"/>
                <a:cs typeface="Consolas"/>
                <a:sym typeface="Consolas"/>
              </a:rPr>
              <a:t> c.card_year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ELSE</a:t>
            </a: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8000"/>
                </a:solidFill>
                <a:latin typeface="Consolas"/>
                <a:ea typeface="Consolas"/>
                <a:cs typeface="Consolas"/>
                <a:sym typeface="Consolas"/>
              </a:rPr>
              <a:t>--for graded 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BEGIN</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select</a:t>
            </a:r>
            <a:r>
              <a:rPr b="0" i="0" lang="en-US" sz="8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r>
              <a:rPr b="0" i="0" lang="en-US" sz="800" u="none" cap="none" strike="noStrike">
                <a:solidFill>
                  <a:srgbClr val="008000"/>
                </a:solidFill>
                <a:latin typeface="Consolas"/>
                <a:ea typeface="Consolas"/>
                <a:cs typeface="Consolas"/>
                <a:sym typeface="Consolas"/>
              </a:rPr>
              <a:t>--from bills_cards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,p.stats_position,p.stats_batting_avg,p.stats_on_base_perc,p.stats_at_bat,p.stats_hits</a:t>
            </a:r>
            <a:r>
              <a:rPr b="0" i="0" lang="en-US" sz="800" u="none" cap="none" strike="noStrike">
                <a:solidFill>
                  <a:srgbClr val="008000"/>
                </a:solidFill>
                <a:latin typeface="Consolas"/>
                <a:ea typeface="Consolas"/>
                <a:cs typeface="Consolas"/>
                <a:sym typeface="Consolas"/>
              </a:rPr>
              <a:t>--key stats for fielders</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,p.stats_doubles,p.stats_triples,p.stats_home_runs,p.stats_rbi</a:t>
            </a:r>
            <a:r>
              <a:rPr b="0" i="0" lang="en-US" sz="800" u="none" cap="none" strike="noStrike">
                <a:solidFill>
                  <a:srgbClr val="008000"/>
                </a:solidFill>
                <a:latin typeface="Consolas"/>
                <a:ea typeface="Consolas"/>
                <a:cs typeface="Consolas"/>
                <a:sym typeface="Consolas"/>
              </a:rPr>
              <a:t>--key stats for fielders (continued)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,t.team_city,t.team_name,t.team_league </a:t>
            </a:r>
            <a:r>
              <a:rPr b="0" i="0" lang="en-US" sz="800" u="none" cap="none" strike="noStrike">
                <a:solidFill>
                  <a:srgbClr val="008000"/>
                </a:solidFill>
                <a:latin typeface="Consolas"/>
                <a:ea typeface="Consolas"/>
                <a:cs typeface="Consolas"/>
                <a:sym typeface="Consolas"/>
              </a:rPr>
              <a:t>--team information by 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from</a:t>
            </a:r>
            <a:r>
              <a:rPr b="0" i="0" lang="en-US" sz="800" u="none" cap="none" strike="noStrike">
                <a:solidFill>
                  <a:srgbClr val="212121"/>
                </a:solidFill>
                <a:latin typeface="Consolas"/>
                <a:ea typeface="Consolas"/>
                <a:cs typeface="Consolas"/>
                <a:sym typeface="Consolas"/>
              </a:rPr>
              <a:t> bills_cards c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player_stats_by_year p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c.bills_card_player_id</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p.players_player_id </a:t>
            </a:r>
            <a:endParaRPr sz="800"/>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join</a:t>
            </a:r>
            <a:r>
              <a:rPr b="0" i="0" lang="en-US" sz="800" u="none" cap="none" strike="noStrike">
                <a:solidFill>
                  <a:srgbClr val="212121"/>
                </a:solidFill>
                <a:latin typeface="Consolas"/>
                <a:ea typeface="Consolas"/>
                <a:cs typeface="Consolas"/>
                <a:sym typeface="Consolas"/>
              </a:rPr>
              <a:t> teams t </a:t>
            </a:r>
            <a:r>
              <a:rPr b="0" i="0" lang="en-US" sz="800" u="none" cap="none" strike="noStrike">
                <a:solidFill>
                  <a:srgbClr val="0000FF"/>
                </a:solidFill>
                <a:latin typeface="Consolas"/>
                <a:ea typeface="Consolas"/>
                <a:cs typeface="Consolas"/>
                <a:sym typeface="Consolas"/>
              </a:rPr>
              <a:t>on</a:t>
            </a:r>
            <a:r>
              <a:rPr b="0" i="0" lang="en-US" sz="800" u="none" cap="none" strike="noStrike">
                <a:solidFill>
                  <a:srgbClr val="212121"/>
                </a:solidFill>
                <a:latin typeface="Consolas"/>
                <a:ea typeface="Consolas"/>
                <a:cs typeface="Consolas"/>
                <a:sym typeface="Consolas"/>
              </a:rPr>
              <a:t> t.team_code</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p.team_id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where</a:t>
            </a:r>
            <a:r>
              <a:rPr b="0" i="0" lang="en-US" sz="800" u="none" cap="none" strike="noStrike">
                <a:solidFill>
                  <a:srgbClr val="212121"/>
                </a:solidFill>
                <a:latin typeface="Consolas"/>
                <a:ea typeface="Consolas"/>
                <a:cs typeface="Consolas"/>
                <a:sym typeface="Consolas"/>
              </a:rPr>
              <a:t> c.bills_card_psa_desc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@search_str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c.bills_card_year </a:t>
            </a:r>
            <a:r>
              <a:rPr b="0" i="0" lang="en-US" sz="800" u="none" cap="none" strike="noStrike">
                <a:solidFill>
                  <a:srgbClr val="0000FF"/>
                </a:solidFill>
                <a:latin typeface="Consolas"/>
                <a:ea typeface="Consolas"/>
                <a:cs typeface="Consolas"/>
                <a:sym typeface="Consolas"/>
              </a:rPr>
              <a:t>like</a:t>
            </a:r>
            <a:r>
              <a:rPr b="0" i="0" lang="en-US" sz="800" u="none" cap="none" strike="noStrike">
                <a:solidFill>
                  <a:srgbClr val="212121"/>
                </a:solidFill>
                <a:latin typeface="Consolas"/>
                <a:ea typeface="Consolas"/>
                <a:cs typeface="Consolas"/>
                <a:sym typeface="Consolas"/>
              </a:rPr>
              <a:t> @year </a:t>
            </a:r>
            <a:r>
              <a:rPr b="0" i="0" lang="en-US" sz="800" u="none" cap="none" strike="noStrike">
                <a:solidFill>
                  <a:srgbClr val="0000FF"/>
                </a:solidFill>
                <a:latin typeface="Consolas"/>
                <a:ea typeface="Consolas"/>
                <a:cs typeface="Consolas"/>
                <a:sym typeface="Consolas"/>
              </a:rPr>
              <a:t>and</a:t>
            </a:r>
            <a:r>
              <a:rPr b="0" i="0" lang="en-US" sz="800" u="none" cap="none" strike="noStrike">
                <a:solidFill>
                  <a:srgbClr val="212121"/>
                </a:solidFill>
                <a:latin typeface="Consolas"/>
                <a:ea typeface="Consolas"/>
                <a:cs typeface="Consolas"/>
                <a:sym typeface="Consolas"/>
              </a:rPr>
              <a:t> c.bills_card_stat_year</a:t>
            </a:r>
            <a:r>
              <a:rPr b="0" i="0" lang="en-US" sz="800" u="none" cap="none" strike="noStrike">
                <a:solidFill>
                  <a:srgbClr val="000000"/>
                </a:solidFill>
                <a:latin typeface="Consolas"/>
                <a:ea typeface="Consolas"/>
                <a:cs typeface="Consolas"/>
                <a:sym typeface="Consolas"/>
              </a:rPr>
              <a:t>=</a:t>
            </a:r>
            <a:r>
              <a:rPr b="0" i="0" lang="en-US" sz="800" u="none" cap="none" strike="noStrike">
                <a:solidFill>
                  <a:srgbClr val="212121"/>
                </a:solidFill>
                <a:latin typeface="Consolas"/>
                <a:ea typeface="Consolas"/>
                <a:cs typeface="Consolas"/>
                <a:sym typeface="Consolas"/>
              </a:rPr>
              <a:t>p.stats_year </a:t>
            </a:r>
            <a:r>
              <a:rPr b="0" i="0" lang="en-US" sz="800" u="none" cap="none" strike="noStrike">
                <a:solidFill>
                  <a:srgbClr val="0000FF"/>
                </a:solidFill>
                <a:latin typeface="Consolas"/>
                <a:ea typeface="Consolas"/>
                <a:cs typeface="Consolas"/>
                <a:sym typeface="Consolas"/>
              </a:rPr>
              <a:t>order by</a:t>
            </a:r>
            <a:r>
              <a:rPr b="0" i="0" lang="en-US" sz="800" u="none" cap="none" strike="noStrike">
                <a:solidFill>
                  <a:srgbClr val="212121"/>
                </a:solidFill>
                <a:latin typeface="Consolas"/>
                <a:ea typeface="Consolas"/>
                <a:cs typeface="Consolas"/>
                <a:sym typeface="Consolas"/>
              </a:rPr>
              <a:t> c.bills_card_year</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212121"/>
                </a:solidFill>
                <a:latin typeface="Consolas"/>
                <a:ea typeface="Consolas"/>
                <a:cs typeface="Consolas"/>
                <a:sym typeface="Consolas"/>
              </a:rPr>
              <a:t>    </a:t>
            </a:r>
            <a:r>
              <a:rPr b="0" i="0" lang="en-US" sz="800" u="none" cap="none" strike="noStrike">
                <a:solidFill>
                  <a:srgbClr val="0000FF"/>
                </a:solidFill>
                <a:latin typeface="Consolas"/>
                <a:ea typeface="Consolas"/>
                <a:cs typeface="Consolas"/>
                <a:sym typeface="Consolas"/>
              </a:rPr>
              <a:t>END</a:t>
            </a:r>
            <a:endParaRPr b="0" i="0" sz="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75" name="Google Shape;475;p47"/>
          <p:cNvSpPr txBox="1"/>
          <p:nvPr/>
        </p:nvSpPr>
        <p:spPr>
          <a:xfrm>
            <a:off x="628644" y="55959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SQL code for stored procedure p_card_select_other (non-player search):</a:t>
            </a:r>
            <a:endParaRPr b="1" i="1" sz="1700" u="none" cap="none" strike="noStrike">
              <a:solidFill>
                <a:srgbClr val="000000"/>
              </a:solidFill>
              <a:latin typeface="Calibri"/>
              <a:ea typeface="Calibri"/>
              <a:cs typeface="Calibri"/>
              <a:sym typeface="Calibri"/>
            </a:endParaRPr>
          </a:p>
        </p:txBody>
      </p:sp>
      <p:sp>
        <p:nvSpPr>
          <p:cNvPr id="476" name="Google Shape;476;p47"/>
          <p:cNvSpPr txBox="1"/>
          <p:nvPr/>
        </p:nvSpPr>
        <p:spPr>
          <a:xfrm>
            <a:off x="705628" y="1187717"/>
            <a:ext cx="4902070" cy="4247317"/>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GO</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Create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procedure</a:t>
            </a:r>
            <a:r>
              <a:rPr b="0" i="0" lang="en-US" sz="1000" u="none" cap="none" strike="noStrike">
                <a:solidFill>
                  <a:srgbClr val="212121"/>
                </a:solidFill>
                <a:latin typeface="Consolas"/>
                <a:ea typeface="Consolas"/>
                <a:cs typeface="Consolas"/>
                <a:sym typeface="Consolas"/>
              </a:rPr>
              <a:t> p_card_select_other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@card_type </a:t>
            </a:r>
            <a:r>
              <a:rPr b="0" i="0" lang="en-US" sz="1000" u="none" cap="none" strike="noStrike">
                <a:solidFill>
                  <a:srgbClr val="0000FF"/>
                </a:solidFill>
                <a:latin typeface="Consolas"/>
                <a:ea typeface="Consolas"/>
                <a:cs typeface="Consolas"/>
                <a:sym typeface="Consolas"/>
              </a:rPr>
              <a:t>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6</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--raw or graded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nvarchar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100</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 serach string</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4</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--specific year or 'all' for all years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AS</a:t>
            </a:r>
            <a:r>
              <a:rPr b="0" i="0" lang="en-US" sz="1000" u="none" cap="none" strike="noStrike">
                <a:solidFill>
                  <a:srgbClr val="212121"/>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A31515"/>
                </a:solidFill>
                <a:latin typeface="Consolas"/>
                <a:ea typeface="Consolas"/>
                <a:cs typeface="Consolas"/>
                <a:sym typeface="Consolas"/>
              </a:rPr>
              <a:t>'all'</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all years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@card_type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A31515"/>
                </a:solidFill>
                <a:latin typeface="Consolas"/>
                <a:ea typeface="Consolas"/>
                <a:cs typeface="Consolas"/>
                <a:sym typeface="Consolas"/>
              </a:rPr>
              <a:t>'raw'</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--raw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c.card_desc,c.card_year,c.card_num,c.card_notes </a:t>
            </a:r>
            <a:r>
              <a:rPr b="0" i="0" lang="en-US" sz="1000" u="none" cap="none" strike="noStrike">
                <a:solidFill>
                  <a:srgbClr val="008000"/>
                </a:solidFill>
                <a:latin typeface="Consolas"/>
                <a:ea typeface="Consolas"/>
                <a:cs typeface="Consolas"/>
                <a:sym typeface="Consolas"/>
              </a:rPr>
              <a:t>--from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cards c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c.card_desc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c.card_player_id </a:t>
            </a:r>
            <a:r>
              <a:rPr b="0" i="0" lang="en-US" sz="1000" u="none" cap="none" strike="noStrike">
                <a:solidFill>
                  <a:srgbClr val="0000FF"/>
                </a:solidFill>
                <a:latin typeface="Consolas"/>
                <a:ea typeface="Consolas"/>
                <a:cs typeface="Consolas"/>
                <a:sym typeface="Consolas"/>
              </a:rPr>
              <a:t>is</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null</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--graded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bills_cards c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c.bills_card_psa_desc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c.bills_card_player_id </a:t>
            </a:r>
            <a:r>
              <a:rPr b="0" i="0" lang="en-US" sz="1000" u="none" cap="none" strike="noStrike">
                <a:solidFill>
                  <a:srgbClr val="0000FF"/>
                </a:solidFill>
                <a:latin typeface="Consolas"/>
                <a:ea typeface="Consolas"/>
                <a:cs typeface="Consolas"/>
                <a:sym typeface="Consolas"/>
              </a:rPr>
              <a:t>is</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null</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order by</a:t>
            </a:r>
            <a:r>
              <a:rPr b="0" i="0" lang="en-US" sz="1000" u="none" cap="none" strike="noStrike">
                <a:solidFill>
                  <a:srgbClr val="212121"/>
                </a:solidFill>
                <a:latin typeface="Consolas"/>
                <a:ea typeface="Consolas"/>
                <a:cs typeface="Consolas"/>
                <a:sym typeface="Consolas"/>
              </a:rPr>
              <a:t> c.bills_card_year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p:txBody>
      </p:sp>
      <p:sp>
        <p:nvSpPr>
          <p:cNvPr id="477" name="Google Shape;477;p47"/>
          <p:cNvSpPr txBox="1"/>
          <p:nvPr/>
        </p:nvSpPr>
        <p:spPr>
          <a:xfrm>
            <a:off x="6096000" y="1187717"/>
            <a:ext cx="5390372" cy="3170099"/>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a specific year</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@card_type</a:t>
            </a:r>
            <a:r>
              <a:rPr b="0" i="0" lang="en-US" sz="1000" u="none" cap="none" strike="noStrike">
                <a:solidFill>
                  <a:srgbClr val="000000"/>
                </a:solidFill>
                <a:latin typeface="Consolas"/>
                <a:ea typeface="Consolas"/>
                <a:cs typeface="Consolas"/>
                <a:sym typeface="Consolas"/>
              </a:rPr>
              <a:t>=</a:t>
            </a:r>
            <a:r>
              <a:rPr b="0" i="0" lang="en-US" sz="1000" u="none" cap="none" strike="noStrike">
                <a:solidFill>
                  <a:srgbClr val="A31515"/>
                </a:solidFill>
                <a:latin typeface="Consolas"/>
                <a:ea typeface="Consolas"/>
                <a:cs typeface="Consolas"/>
                <a:sym typeface="Consolas"/>
              </a:rPr>
              <a:t>'raw'</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raw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c.card_desc,c.card_year,c.card_num,c.card_notes </a:t>
            </a:r>
            <a:r>
              <a:rPr b="0" i="0" lang="en-US" sz="1000" u="none" cap="none" strike="noStrike">
                <a:solidFill>
                  <a:srgbClr val="008000"/>
                </a:solidFill>
                <a:latin typeface="Consolas"/>
                <a:ea typeface="Consolas"/>
                <a:cs typeface="Consolas"/>
                <a:sym typeface="Consolas"/>
              </a:rPr>
              <a:t>--from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cards c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c.card_desc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c.card_year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c.card_player_id </a:t>
            </a:r>
            <a:r>
              <a:rPr b="0" i="0" lang="en-US" sz="1000" u="none" cap="none" strike="noStrike">
                <a:solidFill>
                  <a:srgbClr val="0000FF"/>
                </a:solidFill>
                <a:latin typeface="Consolas"/>
                <a:ea typeface="Consolas"/>
                <a:cs typeface="Consolas"/>
                <a:sym typeface="Consolas"/>
              </a:rPr>
              <a:t>is</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null</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8000"/>
                </a:solidFill>
                <a:latin typeface="Consolas"/>
                <a:ea typeface="Consolas"/>
                <a:cs typeface="Consolas"/>
                <a:sym typeface="Consolas"/>
              </a:rPr>
              <a:t>--for graded 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BEGIN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select</a:t>
            </a:r>
            <a:r>
              <a:rPr b="0" i="0" lang="en-US" sz="1000" u="none" cap="none" strike="noStrike">
                <a:solidFill>
                  <a:srgbClr val="212121"/>
                </a:solidFill>
                <a:latin typeface="Consolas"/>
                <a:ea typeface="Consolas"/>
                <a:cs typeface="Consolas"/>
                <a:sym typeface="Consolas"/>
              </a:rPr>
              <a:t> c.bills_card_psa_desc,c.bills_card_cert,c.bills_card_num,c.bills_card_year,c.bills_card_grade,c.bills_card_pop,c.bills_card_pop_higher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from</a:t>
            </a:r>
            <a:r>
              <a:rPr b="0" i="0" lang="en-US" sz="1000" u="none" cap="none" strike="noStrike">
                <a:solidFill>
                  <a:srgbClr val="212121"/>
                </a:solidFill>
                <a:latin typeface="Consolas"/>
                <a:ea typeface="Consolas"/>
                <a:cs typeface="Consolas"/>
                <a:sym typeface="Consolas"/>
              </a:rPr>
              <a:t> bills_cards c </a:t>
            </a:r>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where</a:t>
            </a:r>
            <a:r>
              <a:rPr b="0" i="0" lang="en-US" sz="1000" u="none" cap="none" strike="noStrike">
                <a:solidFill>
                  <a:srgbClr val="212121"/>
                </a:solidFill>
                <a:latin typeface="Consolas"/>
                <a:ea typeface="Consolas"/>
                <a:cs typeface="Consolas"/>
                <a:sym typeface="Consolas"/>
              </a:rPr>
              <a:t> c.bills_card_psa_desc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@search_str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c.bills_card_year </a:t>
            </a:r>
            <a:r>
              <a:rPr b="0" i="0" lang="en-US" sz="1000" u="none" cap="none" strike="noStrike">
                <a:solidFill>
                  <a:srgbClr val="0000FF"/>
                </a:solidFill>
                <a:latin typeface="Consolas"/>
                <a:ea typeface="Consolas"/>
                <a:cs typeface="Consolas"/>
                <a:sym typeface="Consolas"/>
              </a:rPr>
              <a:t>like</a:t>
            </a:r>
            <a:r>
              <a:rPr b="0" i="0" lang="en-US" sz="1000" u="none" cap="none" strike="noStrike">
                <a:solidFill>
                  <a:srgbClr val="212121"/>
                </a:solidFill>
                <a:latin typeface="Consolas"/>
                <a:ea typeface="Consolas"/>
                <a:cs typeface="Consolas"/>
                <a:sym typeface="Consolas"/>
              </a:rPr>
              <a:t> @year </a:t>
            </a:r>
            <a:r>
              <a:rPr b="0" i="0" lang="en-US" sz="1000" u="none" cap="none" strike="noStrike">
                <a:solidFill>
                  <a:srgbClr val="0000FF"/>
                </a:solidFill>
                <a:latin typeface="Consolas"/>
                <a:ea typeface="Consolas"/>
                <a:cs typeface="Consolas"/>
                <a:sym typeface="Consolas"/>
              </a:rPr>
              <a:t>and</a:t>
            </a:r>
            <a:r>
              <a:rPr b="0" i="0" lang="en-US" sz="1000" u="none" cap="none" strike="noStrike">
                <a:solidFill>
                  <a:srgbClr val="212121"/>
                </a:solidFill>
                <a:latin typeface="Consolas"/>
                <a:ea typeface="Consolas"/>
                <a:cs typeface="Consolas"/>
                <a:sym typeface="Consolas"/>
              </a:rPr>
              <a:t> c.bills_card_player_id </a:t>
            </a:r>
            <a:r>
              <a:rPr b="0" i="0" lang="en-US" sz="1000" u="none" cap="none" strike="noStrike">
                <a:solidFill>
                  <a:srgbClr val="0000FF"/>
                </a:solidFill>
                <a:latin typeface="Consolas"/>
                <a:ea typeface="Consolas"/>
                <a:cs typeface="Consolas"/>
                <a:sym typeface="Consolas"/>
              </a:rPr>
              <a:t>is</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null</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END</a:t>
            </a:r>
            <a:endParaRPr b="0" i="0" sz="1000" u="none" cap="none" strike="noStrike">
              <a:solidFill>
                <a:srgbClr val="21212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83" name="Google Shape;483;p48"/>
          <p:cNvSpPr txBox="1"/>
          <p:nvPr/>
        </p:nvSpPr>
        <p:spPr>
          <a:xfrm>
            <a:off x="628644" y="559595"/>
            <a:ext cx="109860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When the UI sends in the search type (pitchers, fielders, other) the SQL code below determines which stored procedure to call.  Based on the other parameters from the UI, (card type, year, search string) the stored procedure returns the appropriate data.</a:t>
            </a:r>
            <a:endParaRPr b="0" i="0" sz="1700" u="none" cap="none" strike="noStrike">
              <a:solidFill>
                <a:srgbClr val="000000"/>
              </a:solidFill>
              <a:latin typeface="Calibri"/>
              <a:ea typeface="Calibri"/>
              <a:cs typeface="Calibri"/>
              <a:sym typeface="Calibri"/>
            </a:endParaRPr>
          </a:p>
        </p:txBody>
      </p:sp>
      <p:sp>
        <p:nvSpPr>
          <p:cNvPr id="484" name="Google Shape;484;p48"/>
          <p:cNvSpPr txBox="1"/>
          <p:nvPr/>
        </p:nvSpPr>
        <p:spPr>
          <a:xfrm>
            <a:off x="1912778" y="1850188"/>
            <a:ext cx="7483149" cy="4324261"/>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GO</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declare</a:t>
            </a:r>
            <a:r>
              <a:rPr b="0" i="0" lang="en-US" sz="1100" u="none" cap="none" strike="noStrike">
                <a:solidFill>
                  <a:srgbClr val="212121"/>
                </a:solidFill>
                <a:latin typeface="Consolas"/>
                <a:ea typeface="Consolas"/>
                <a:cs typeface="Consolas"/>
                <a:sym typeface="Consolas"/>
              </a:rPr>
              <a:t> @card_search_type </a:t>
            </a:r>
            <a:r>
              <a:rPr b="0" i="0" lang="en-US" sz="1100" u="none" cap="none" strike="noStrike">
                <a:solidFill>
                  <a:srgbClr val="0000FF"/>
                </a:solidFill>
                <a:latin typeface="Consolas"/>
                <a:ea typeface="Consolas"/>
                <a:cs typeface="Consolas"/>
                <a:sym typeface="Consolas"/>
              </a:rPr>
              <a:t>char</a:t>
            </a:r>
            <a:r>
              <a:rPr b="0" i="0" lang="en-US" sz="1100" u="none" cap="none" strike="noStrike">
                <a:solidFill>
                  <a:srgbClr val="212121"/>
                </a:solidFill>
                <a:latin typeface="Consolas"/>
                <a:ea typeface="Consolas"/>
                <a:cs typeface="Consolas"/>
                <a:sym typeface="Consolas"/>
              </a:rPr>
              <a:t>(</a:t>
            </a:r>
            <a:r>
              <a:rPr b="0" i="0" lang="en-US" sz="1100" u="none" cap="none" strike="noStrike">
                <a:solidFill>
                  <a:srgbClr val="09885A"/>
                </a:solidFill>
                <a:latin typeface="Consolas"/>
                <a:ea typeface="Consolas"/>
                <a:cs typeface="Consolas"/>
                <a:sym typeface="Consolas"/>
              </a:rPr>
              <a:t>8</a:t>
            </a: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8000"/>
                </a:solidFill>
                <a:latin typeface="Consolas"/>
                <a:ea typeface="Consolas"/>
                <a:cs typeface="Consolas"/>
                <a:sym typeface="Consolas"/>
              </a:rPr>
              <a:t>-- 3 options from application 'pitchers', 'fielders','other'</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set</a:t>
            </a:r>
            <a:r>
              <a:rPr b="0" i="0" lang="en-US" sz="1100" u="none" cap="none" strike="noStrike">
                <a:solidFill>
                  <a:srgbClr val="212121"/>
                </a:solidFill>
                <a:latin typeface="Consolas"/>
                <a:ea typeface="Consolas"/>
                <a:cs typeface="Consolas"/>
                <a:sym typeface="Consolas"/>
              </a:rPr>
              <a:t> @card_search_type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'fielders'</a:t>
            </a: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8000"/>
                </a:solidFill>
                <a:latin typeface="Consolas"/>
                <a:ea typeface="Consolas"/>
                <a:cs typeface="Consolas"/>
                <a:sym typeface="Consolas"/>
              </a:rPr>
              <a:t>--simulating as a variable sent from the User interface</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br>
              <a:rPr b="0" i="0" lang="en-US" sz="1100" u="none" cap="none" strike="noStrike">
                <a:solidFill>
                  <a:srgbClr val="212121"/>
                </a:solidFill>
                <a:latin typeface="Consolas"/>
                <a:ea typeface="Consolas"/>
                <a:cs typeface="Consolas"/>
                <a:sym typeface="Consolas"/>
              </a:rPr>
            </a:br>
            <a:r>
              <a:rPr b="0" i="0" lang="en-US" sz="1100" u="none" cap="none" strike="noStrike">
                <a:solidFill>
                  <a:srgbClr val="0000FF"/>
                </a:solidFill>
                <a:latin typeface="Consolas"/>
                <a:ea typeface="Consolas"/>
                <a:cs typeface="Consolas"/>
                <a:sym typeface="Consolas"/>
              </a:rPr>
              <a:t>IF</a:t>
            </a:r>
            <a:r>
              <a:rPr b="0" i="0" lang="en-US" sz="1100" u="none" cap="none" strike="noStrike">
                <a:solidFill>
                  <a:srgbClr val="212121"/>
                </a:solidFill>
                <a:latin typeface="Consolas"/>
                <a:ea typeface="Consolas"/>
                <a:cs typeface="Consolas"/>
                <a:sym typeface="Consolas"/>
              </a:rPr>
              <a:t> @card_search_type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'pitchers'</a:t>
            </a:r>
            <a:r>
              <a:rPr b="0" i="0" lang="en-US" sz="1100" u="none" cap="none" strike="noStrike">
                <a:solidFill>
                  <a:srgbClr val="008000"/>
                </a:solidFill>
                <a:latin typeface="Consolas"/>
                <a:ea typeface="Consolas"/>
                <a:cs typeface="Consolas"/>
                <a:sym typeface="Consolas"/>
              </a:rPr>
              <a:t>--simulating inputs as variables from the user interface</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p_card_select_pitchers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‘graded'</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'nol% rya%'</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ELSE</a:t>
            </a: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IF</a:t>
            </a:r>
            <a:r>
              <a:rPr b="0" i="0" lang="en-US" sz="1100" u="none" cap="none" strike="noStrike">
                <a:solidFill>
                  <a:srgbClr val="212121"/>
                </a:solidFill>
                <a:latin typeface="Consolas"/>
                <a:ea typeface="Consolas"/>
                <a:cs typeface="Consolas"/>
                <a:sym typeface="Consolas"/>
              </a:rPr>
              <a:t> @card_search_type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'fielders'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p_card_select_fielders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'raw'</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'regg% jack%'</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ELSE</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p_card_select_other</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'raw'</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'worl% ser%'</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p:txBody>
      </p:sp>
      <p:sp>
        <p:nvSpPr>
          <p:cNvPr id="485" name="Google Shape;485;p48"/>
          <p:cNvSpPr txBox="1"/>
          <p:nvPr/>
        </p:nvSpPr>
        <p:spPr>
          <a:xfrm>
            <a:off x="1828305" y="1436718"/>
            <a:ext cx="953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sng" cap="none" strike="noStrike">
                <a:solidFill>
                  <a:schemeClr val="dk2"/>
                </a:solidFill>
                <a:latin typeface="Calibri"/>
                <a:ea typeface="Calibri"/>
                <a:cs typeface="Calibri"/>
                <a:sym typeface="Calibri"/>
              </a:rPr>
              <a:t>SQL code to retrieve data with simulation parameters:</a:t>
            </a:r>
            <a:endParaRPr b="1" i="1" sz="1700" u="sng" cap="none" strike="noStrike">
              <a:solidFill>
                <a:schemeClr val="dk2"/>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9"/>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491" name="Google Shape;491;p49"/>
          <p:cNvSpPr txBox="1"/>
          <p:nvPr/>
        </p:nvSpPr>
        <p:spPr>
          <a:xfrm>
            <a:off x="628644" y="559595"/>
            <a:ext cx="109860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When the UI sends in the search type (pitchers, fielders, other) the SQL code below determines which stored procedure to call.  Based on the other parameters from the UI, (card type, year, search string) the stored procedure returns the appropriate data.</a:t>
            </a:r>
            <a:endParaRPr b="0" i="0" sz="1700" u="none" cap="none" strike="noStrike">
              <a:solidFill>
                <a:srgbClr val="000000"/>
              </a:solidFill>
              <a:latin typeface="Calibri"/>
              <a:ea typeface="Calibri"/>
              <a:cs typeface="Calibri"/>
              <a:sym typeface="Calibri"/>
            </a:endParaRPr>
          </a:p>
        </p:txBody>
      </p:sp>
      <p:sp>
        <p:nvSpPr>
          <p:cNvPr id="492" name="Google Shape;492;p49"/>
          <p:cNvSpPr txBox="1"/>
          <p:nvPr/>
        </p:nvSpPr>
        <p:spPr>
          <a:xfrm>
            <a:off x="640310" y="1475530"/>
            <a:ext cx="9991923" cy="446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none" cap="none" strike="noStrike">
                <a:solidFill>
                  <a:schemeClr val="dk2"/>
                </a:solidFill>
                <a:latin typeface="Calibri"/>
                <a:ea typeface="Calibri"/>
                <a:cs typeface="Calibri"/>
                <a:sym typeface="Calibri"/>
              </a:rPr>
              <a:t>Subset of results from the simulation given the parameters sent from the UI:</a:t>
            </a:r>
            <a:endParaRPr b="1" i="1" sz="1700" u="none" cap="none" strike="noStrike">
              <a:solidFill>
                <a:schemeClr val="dk2"/>
              </a:solidFill>
              <a:latin typeface="Calibri"/>
              <a:ea typeface="Calibri"/>
              <a:cs typeface="Calibri"/>
              <a:sym typeface="Calibri"/>
            </a:endParaRPr>
          </a:p>
        </p:txBody>
      </p:sp>
      <p:pic>
        <p:nvPicPr>
          <p:cNvPr id="493" name="Google Shape;493;p49"/>
          <p:cNvPicPr preferRelativeResize="0"/>
          <p:nvPr/>
        </p:nvPicPr>
        <p:blipFill rotWithShape="1">
          <a:blip r:embed="rId3">
            <a:alphaModFix/>
          </a:blip>
          <a:srcRect b="0" l="0" r="0" t="0"/>
          <a:stretch/>
        </p:blipFill>
        <p:spPr>
          <a:xfrm>
            <a:off x="335903" y="3220390"/>
            <a:ext cx="11614644" cy="2775900"/>
          </a:xfrm>
          <a:prstGeom prst="rect">
            <a:avLst/>
          </a:prstGeom>
          <a:noFill/>
          <a:ln cap="flat" cmpd="sng" w="9525">
            <a:solidFill>
              <a:schemeClr val="dk2"/>
            </a:solidFill>
            <a:prstDash val="solid"/>
            <a:round/>
            <a:headEnd len="sm" w="sm" type="none"/>
            <a:tailEnd len="sm" w="sm" type="none"/>
          </a:ln>
        </p:spPr>
      </p:pic>
      <p:sp>
        <p:nvSpPr>
          <p:cNvPr id="494" name="Google Shape;494;p49"/>
          <p:cNvSpPr/>
          <p:nvPr/>
        </p:nvSpPr>
        <p:spPr>
          <a:xfrm>
            <a:off x="779106" y="4315407"/>
            <a:ext cx="1073021"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49"/>
          <p:cNvSpPr/>
          <p:nvPr/>
        </p:nvSpPr>
        <p:spPr>
          <a:xfrm>
            <a:off x="3814663" y="4304521"/>
            <a:ext cx="1284517" cy="23948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49"/>
          <p:cNvSpPr/>
          <p:nvPr/>
        </p:nvSpPr>
        <p:spPr>
          <a:xfrm>
            <a:off x="6197077" y="4307632"/>
            <a:ext cx="1284517" cy="23948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97" name="Google Shape;497;p49"/>
          <p:cNvCxnSpPr/>
          <p:nvPr/>
        </p:nvCxnSpPr>
        <p:spPr>
          <a:xfrm>
            <a:off x="7511136" y="3456996"/>
            <a:ext cx="2523931" cy="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498" name="Google Shape;498;p49"/>
          <p:cNvSpPr txBox="1"/>
          <p:nvPr/>
        </p:nvSpPr>
        <p:spPr>
          <a:xfrm>
            <a:off x="7416284" y="3195869"/>
            <a:ext cx="286605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alibri"/>
                <a:ea typeface="Calibri"/>
                <a:cs typeface="Calibri"/>
                <a:sym typeface="Calibri"/>
              </a:rPr>
              <a:t>Key statistics by year for a fielder</a:t>
            </a:r>
            <a:endParaRPr b="1" i="0" sz="1200" u="none" cap="none" strike="noStrike">
              <a:solidFill>
                <a:srgbClr val="000000"/>
              </a:solidFill>
              <a:latin typeface="Arial"/>
              <a:ea typeface="Arial"/>
              <a:cs typeface="Arial"/>
              <a:sym typeface="Arial"/>
            </a:endParaRPr>
          </a:p>
        </p:txBody>
      </p:sp>
      <p:sp>
        <p:nvSpPr>
          <p:cNvPr id="499" name="Google Shape;499;p49"/>
          <p:cNvSpPr txBox="1"/>
          <p:nvPr/>
        </p:nvSpPr>
        <p:spPr>
          <a:xfrm>
            <a:off x="7910028" y="1590433"/>
            <a:ext cx="3243943" cy="110799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ELSE</a:t>
            </a: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IF</a:t>
            </a:r>
            <a:r>
              <a:rPr b="0" i="0" lang="en-US" sz="1100" u="none" cap="none" strike="noStrike">
                <a:solidFill>
                  <a:srgbClr val="212121"/>
                </a:solidFill>
                <a:latin typeface="Consolas"/>
                <a:ea typeface="Consolas"/>
                <a:cs typeface="Consolas"/>
                <a:sym typeface="Consolas"/>
              </a:rPr>
              <a:t> @card_search_type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'fielders'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p_card_select_fielders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'raw'</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'regg% jack%'</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p:txBody>
      </p:sp>
      <p:cxnSp>
        <p:nvCxnSpPr>
          <p:cNvPr id="500" name="Google Shape;500;p49"/>
          <p:cNvCxnSpPr/>
          <p:nvPr/>
        </p:nvCxnSpPr>
        <p:spPr>
          <a:xfrm>
            <a:off x="797770" y="2909996"/>
            <a:ext cx="522513" cy="1405411"/>
          </a:xfrm>
          <a:prstGeom prst="straightConnector1">
            <a:avLst/>
          </a:prstGeom>
          <a:noFill/>
          <a:ln cap="flat" cmpd="sng" w="9525">
            <a:solidFill>
              <a:srgbClr val="A74E24"/>
            </a:solidFill>
            <a:prstDash val="solid"/>
            <a:round/>
            <a:headEnd len="sm" w="sm" type="none"/>
            <a:tailEnd len="med" w="med" type="triangle"/>
          </a:ln>
        </p:spPr>
      </p:cxnSp>
      <p:cxnSp>
        <p:nvCxnSpPr>
          <p:cNvPr id="501" name="Google Shape;501;p49"/>
          <p:cNvCxnSpPr/>
          <p:nvPr/>
        </p:nvCxnSpPr>
        <p:spPr>
          <a:xfrm>
            <a:off x="3935961" y="2875784"/>
            <a:ext cx="522513" cy="1405411"/>
          </a:xfrm>
          <a:prstGeom prst="straightConnector1">
            <a:avLst/>
          </a:prstGeom>
          <a:noFill/>
          <a:ln cap="flat" cmpd="sng" w="9525">
            <a:solidFill>
              <a:srgbClr val="A74E24"/>
            </a:solidFill>
            <a:prstDash val="solid"/>
            <a:round/>
            <a:headEnd len="sm" w="sm" type="none"/>
            <a:tailEnd len="med" w="med" type="triangle"/>
          </a:ln>
        </p:spPr>
      </p:cxnSp>
      <p:cxnSp>
        <p:nvCxnSpPr>
          <p:cNvPr id="502" name="Google Shape;502;p49"/>
          <p:cNvCxnSpPr/>
          <p:nvPr/>
        </p:nvCxnSpPr>
        <p:spPr>
          <a:xfrm>
            <a:off x="5763205" y="2888223"/>
            <a:ext cx="522513" cy="1405411"/>
          </a:xfrm>
          <a:prstGeom prst="straightConnector1">
            <a:avLst/>
          </a:prstGeom>
          <a:noFill/>
          <a:ln cap="flat" cmpd="sng" w="9525">
            <a:solidFill>
              <a:srgbClr val="A74E24"/>
            </a:solidFill>
            <a:prstDash val="solid"/>
            <a:round/>
            <a:headEnd len="sm" w="sm" type="none"/>
            <a:tailEnd len="med" w="med" type="triangle"/>
          </a:ln>
        </p:spPr>
      </p:cxnSp>
      <p:sp>
        <p:nvSpPr>
          <p:cNvPr id="503" name="Google Shape;503;p49"/>
          <p:cNvSpPr txBox="1"/>
          <p:nvPr/>
        </p:nvSpPr>
        <p:spPr>
          <a:xfrm>
            <a:off x="351063" y="2332726"/>
            <a:ext cx="1057857" cy="600164"/>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Matches search string from the UI. </a:t>
            </a:r>
            <a:endParaRPr b="0" i="0" sz="1100" u="none" cap="none" strike="noStrike">
              <a:solidFill>
                <a:srgbClr val="000000"/>
              </a:solidFill>
              <a:latin typeface="Arial"/>
              <a:ea typeface="Arial"/>
              <a:cs typeface="Arial"/>
              <a:sym typeface="Arial"/>
            </a:endParaRPr>
          </a:p>
        </p:txBody>
      </p:sp>
      <p:sp>
        <p:nvSpPr>
          <p:cNvPr id="504" name="Google Shape;504;p49"/>
          <p:cNvSpPr txBox="1"/>
          <p:nvPr/>
        </p:nvSpPr>
        <p:spPr>
          <a:xfrm>
            <a:off x="2390187" y="2332726"/>
            <a:ext cx="2509934" cy="769441"/>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The year the card is issued (e.g. 1971) actually reflects the players performance for the previous year.  For card year 1971, stats are pulled for the year 1970.</a:t>
            </a:r>
            <a:endParaRPr b="0" i="0" sz="1100" u="none" cap="none" strike="noStrike">
              <a:solidFill>
                <a:srgbClr val="000000"/>
              </a:solidFill>
              <a:latin typeface="Arial"/>
              <a:ea typeface="Arial"/>
              <a:cs typeface="Arial"/>
              <a:sym typeface="Arial"/>
            </a:endParaRPr>
          </a:p>
        </p:txBody>
      </p:sp>
      <p:sp>
        <p:nvSpPr>
          <p:cNvPr id="505" name="Google Shape;505;p49"/>
          <p:cNvSpPr txBox="1"/>
          <p:nvPr/>
        </p:nvSpPr>
        <p:spPr>
          <a:xfrm>
            <a:off x="5182765" y="2336952"/>
            <a:ext cx="1325337" cy="600164"/>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Position of Reggie Jackson “OF” (out fielder)</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0"/>
          <p:cNvPicPr preferRelativeResize="0"/>
          <p:nvPr/>
        </p:nvPicPr>
        <p:blipFill rotWithShape="1">
          <a:blip r:embed="rId3">
            <a:alphaModFix/>
          </a:blip>
          <a:srcRect b="0" l="0" r="0" t="0"/>
          <a:stretch/>
        </p:blipFill>
        <p:spPr>
          <a:xfrm>
            <a:off x="958726" y="396552"/>
            <a:ext cx="9780807" cy="5839097"/>
          </a:xfrm>
          <a:prstGeom prst="rect">
            <a:avLst/>
          </a:prstGeom>
          <a:noFill/>
          <a:ln>
            <a:noFill/>
          </a:ln>
        </p:spPr>
      </p:pic>
      <p:sp>
        <p:nvSpPr>
          <p:cNvPr id="511" name="Google Shape;511;p50"/>
          <p:cNvSpPr txBox="1"/>
          <p:nvPr/>
        </p:nvSpPr>
        <p:spPr>
          <a:xfrm>
            <a:off x="309075" y="98039"/>
            <a:ext cx="99732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000000"/>
                </a:solidFill>
                <a:latin typeface="Calibri"/>
                <a:ea typeface="Calibri"/>
                <a:cs typeface="Calibri"/>
                <a:sym typeface="Calibri"/>
              </a:rPr>
              <a:t>The full return from the query on the previous page (table cards, player_stats_by_year, and teams are joined):</a:t>
            </a:r>
            <a:endParaRPr b="1" i="1" sz="1400" u="sng"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1"/>
          <p:cNvPicPr preferRelativeResize="0"/>
          <p:nvPr/>
        </p:nvPicPr>
        <p:blipFill rotWithShape="1">
          <a:blip r:embed="rId3">
            <a:alphaModFix/>
          </a:blip>
          <a:srcRect b="0" l="0" r="0" t="0"/>
          <a:stretch/>
        </p:blipFill>
        <p:spPr>
          <a:xfrm>
            <a:off x="0" y="3699817"/>
            <a:ext cx="12192000" cy="1912320"/>
          </a:xfrm>
          <a:prstGeom prst="rect">
            <a:avLst/>
          </a:prstGeom>
          <a:noFill/>
          <a:ln>
            <a:noFill/>
          </a:ln>
        </p:spPr>
      </p:pic>
      <p:sp>
        <p:nvSpPr>
          <p:cNvPr id="517" name="Google Shape;517;p51"/>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518" name="Google Shape;518;p51"/>
          <p:cNvSpPr txBox="1"/>
          <p:nvPr/>
        </p:nvSpPr>
        <p:spPr>
          <a:xfrm>
            <a:off x="628644" y="559595"/>
            <a:ext cx="109860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When the UI sends in the search type (pitchers, fielders, other) the SQL code below determines which stored procedure to call.  Based on the other parameters from the UI, (card type, year, search string) the stored procedure returns the appropriate data.</a:t>
            </a:r>
            <a:endParaRPr b="0" i="0" sz="1700" u="none" cap="none" strike="noStrike">
              <a:solidFill>
                <a:srgbClr val="000000"/>
              </a:solidFill>
              <a:latin typeface="Calibri"/>
              <a:ea typeface="Calibri"/>
              <a:cs typeface="Calibri"/>
              <a:sym typeface="Calibri"/>
            </a:endParaRPr>
          </a:p>
        </p:txBody>
      </p:sp>
      <p:sp>
        <p:nvSpPr>
          <p:cNvPr id="519" name="Google Shape;519;p51"/>
          <p:cNvSpPr txBox="1"/>
          <p:nvPr/>
        </p:nvSpPr>
        <p:spPr>
          <a:xfrm>
            <a:off x="640310" y="1475530"/>
            <a:ext cx="9991923" cy="446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none" cap="none" strike="noStrike">
                <a:solidFill>
                  <a:schemeClr val="dk2"/>
                </a:solidFill>
                <a:latin typeface="Calibri"/>
                <a:ea typeface="Calibri"/>
                <a:cs typeface="Calibri"/>
                <a:sym typeface="Calibri"/>
              </a:rPr>
              <a:t>Subset of results from the simulation given the parameters sent from the UI:</a:t>
            </a:r>
            <a:endParaRPr b="1" i="1" sz="1700" u="none" cap="none" strike="noStrike">
              <a:solidFill>
                <a:schemeClr val="dk2"/>
              </a:solidFill>
              <a:latin typeface="Calibri"/>
              <a:ea typeface="Calibri"/>
              <a:cs typeface="Calibri"/>
              <a:sym typeface="Calibri"/>
            </a:endParaRPr>
          </a:p>
        </p:txBody>
      </p:sp>
      <p:sp>
        <p:nvSpPr>
          <p:cNvPr id="520" name="Google Shape;520;p51"/>
          <p:cNvSpPr/>
          <p:nvPr/>
        </p:nvSpPr>
        <p:spPr>
          <a:xfrm>
            <a:off x="438539" y="4315407"/>
            <a:ext cx="1614195" cy="23948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51"/>
          <p:cNvSpPr/>
          <p:nvPr/>
        </p:nvSpPr>
        <p:spPr>
          <a:xfrm>
            <a:off x="2065180" y="4309186"/>
            <a:ext cx="1349823" cy="23948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51"/>
          <p:cNvSpPr/>
          <p:nvPr/>
        </p:nvSpPr>
        <p:spPr>
          <a:xfrm>
            <a:off x="6096001" y="4302964"/>
            <a:ext cx="1443134" cy="25192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23" name="Google Shape;523;p51"/>
          <p:cNvCxnSpPr/>
          <p:nvPr/>
        </p:nvCxnSpPr>
        <p:spPr>
          <a:xfrm>
            <a:off x="10599568" y="3956184"/>
            <a:ext cx="1264305" cy="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524" name="Google Shape;524;p51"/>
          <p:cNvSpPr txBox="1"/>
          <p:nvPr/>
        </p:nvSpPr>
        <p:spPr>
          <a:xfrm>
            <a:off x="10500053" y="3494519"/>
            <a:ext cx="134049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Calibri"/>
                <a:ea typeface="Calibri"/>
                <a:cs typeface="Calibri"/>
                <a:sym typeface="Calibri"/>
              </a:rPr>
              <a:t>Key statistics by year for a pitcher</a:t>
            </a:r>
            <a:endParaRPr b="1" i="0" sz="1200" u="none" cap="none" strike="noStrike">
              <a:solidFill>
                <a:srgbClr val="000000"/>
              </a:solidFill>
              <a:latin typeface="Arial"/>
              <a:ea typeface="Arial"/>
              <a:cs typeface="Arial"/>
              <a:sym typeface="Arial"/>
            </a:endParaRPr>
          </a:p>
        </p:txBody>
      </p:sp>
      <p:cxnSp>
        <p:nvCxnSpPr>
          <p:cNvPr id="525" name="Google Shape;525;p51"/>
          <p:cNvCxnSpPr/>
          <p:nvPr/>
        </p:nvCxnSpPr>
        <p:spPr>
          <a:xfrm>
            <a:off x="797770" y="2909996"/>
            <a:ext cx="522513" cy="1405411"/>
          </a:xfrm>
          <a:prstGeom prst="straightConnector1">
            <a:avLst/>
          </a:prstGeom>
          <a:noFill/>
          <a:ln cap="flat" cmpd="sng" w="9525">
            <a:solidFill>
              <a:srgbClr val="A74E24"/>
            </a:solidFill>
            <a:prstDash val="solid"/>
            <a:round/>
            <a:headEnd len="sm" w="sm" type="none"/>
            <a:tailEnd len="med" w="med" type="triangle"/>
          </a:ln>
        </p:spPr>
      </p:cxnSp>
      <p:cxnSp>
        <p:nvCxnSpPr>
          <p:cNvPr id="526" name="Google Shape;526;p51"/>
          <p:cNvCxnSpPr/>
          <p:nvPr/>
        </p:nvCxnSpPr>
        <p:spPr>
          <a:xfrm>
            <a:off x="2223795" y="2875784"/>
            <a:ext cx="522513" cy="1405411"/>
          </a:xfrm>
          <a:prstGeom prst="straightConnector1">
            <a:avLst/>
          </a:prstGeom>
          <a:noFill/>
          <a:ln cap="flat" cmpd="sng" w="9525">
            <a:solidFill>
              <a:srgbClr val="A74E24"/>
            </a:solidFill>
            <a:prstDash val="solid"/>
            <a:round/>
            <a:headEnd len="sm" w="sm" type="none"/>
            <a:tailEnd len="med" w="med" type="triangle"/>
          </a:ln>
        </p:spPr>
      </p:cxnSp>
      <p:cxnSp>
        <p:nvCxnSpPr>
          <p:cNvPr id="527" name="Google Shape;527;p51"/>
          <p:cNvCxnSpPr/>
          <p:nvPr/>
        </p:nvCxnSpPr>
        <p:spPr>
          <a:xfrm>
            <a:off x="5763205" y="2888223"/>
            <a:ext cx="522513" cy="1405411"/>
          </a:xfrm>
          <a:prstGeom prst="straightConnector1">
            <a:avLst/>
          </a:prstGeom>
          <a:noFill/>
          <a:ln cap="flat" cmpd="sng" w="9525">
            <a:solidFill>
              <a:srgbClr val="A74E24"/>
            </a:solidFill>
            <a:prstDash val="solid"/>
            <a:round/>
            <a:headEnd len="sm" w="sm" type="none"/>
            <a:tailEnd len="med" w="med" type="triangle"/>
          </a:ln>
        </p:spPr>
      </p:cxnSp>
      <p:sp>
        <p:nvSpPr>
          <p:cNvPr id="528" name="Google Shape;528;p51"/>
          <p:cNvSpPr txBox="1"/>
          <p:nvPr/>
        </p:nvSpPr>
        <p:spPr>
          <a:xfrm>
            <a:off x="351063" y="2332726"/>
            <a:ext cx="1057857" cy="600164"/>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Matches search string from the UI. </a:t>
            </a:r>
            <a:endParaRPr b="0" i="0" sz="1100" u="none" cap="none" strike="noStrike">
              <a:solidFill>
                <a:srgbClr val="000000"/>
              </a:solidFill>
              <a:latin typeface="Arial"/>
              <a:ea typeface="Arial"/>
              <a:cs typeface="Arial"/>
              <a:sym typeface="Arial"/>
            </a:endParaRPr>
          </a:p>
        </p:txBody>
      </p:sp>
      <p:sp>
        <p:nvSpPr>
          <p:cNvPr id="529" name="Google Shape;529;p51"/>
          <p:cNvSpPr txBox="1"/>
          <p:nvPr/>
        </p:nvSpPr>
        <p:spPr>
          <a:xfrm>
            <a:off x="1956313" y="2332726"/>
            <a:ext cx="1468796" cy="600164"/>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PSA certification number unique across ALL graded cards</a:t>
            </a:r>
            <a:endParaRPr b="0" i="0" sz="1100" u="none" cap="none" strike="noStrike">
              <a:solidFill>
                <a:srgbClr val="000000"/>
              </a:solidFill>
              <a:latin typeface="Arial"/>
              <a:ea typeface="Arial"/>
              <a:cs typeface="Arial"/>
              <a:sym typeface="Arial"/>
            </a:endParaRPr>
          </a:p>
        </p:txBody>
      </p:sp>
      <p:sp>
        <p:nvSpPr>
          <p:cNvPr id="530" name="Google Shape;530;p51"/>
          <p:cNvSpPr txBox="1"/>
          <p:nvPr/>
        </p:nvSpPr>
        <p:spPr>
          <a:xfrm>
            <a:off x="5182765" y="2607539"/>
            <a:ext cx="1325337" cy="26161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PSA grade (1-10)</a:t>
            </a:r>
            <a:endParaRPr b="0" i="0" sz="1100" u="none" cap="none" strike="noStrike">
              <a:solidFill>
                <a:srgbClr val="000000"/>
              </a:solidFill>
              <a:latin typeface="Arial"/>
              <a:ea typeface="Arial"/>
              <a:cs typeface="Arial"/>
              <a:sym typeface="Arial"/>
            </a:endParaRPr>
          </a:p>
        </p:txBody>
      </p:sp>
      <p:sp>
        <p:nvSpPr>
          <p:cNvPr id="531" name="Google Shape;531;p51"/>
          <p:cNvSpPr txBox="1"/>
          <p:nvPr/>
        </p:nvSpPr>
        <p:spPr>
          <a:xfrm>
            <a:off x="7892534" y="1549023"/>
            <a:ext cx="3231891" cy="1277273"/>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IF</a:t>
            </a:r>
            <a:r>
              <a:rPr b="0" i="0" lang="en-US" sz="1100" u="none" cap="none" strike="noStrike">
                <a:solidFill>
                  <a:srgbClr val="212121"/>
                </a:solidFill>
                <a:latin typeface="Consolas"/>
                <a:ea typeface="Consolas"/>
                <a:cs typeface="Consolas"/>
                <a:sym typeface="Consolas"/>
              </a:rPr>
              <a:t> @card_search_type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'pitchers'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p_card_select_pitchers</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'graded'</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'nol% rya%'</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p:txBody>
      </p:sp>
      <p:cxnSp>
        <p:nvCxnSpPr>
          <p:cNvPr id="532" name="Google Shape;532;p51"/>
          <p:cNvCxnSpPr/>
          <p:nvPr/>
        </p:nvCxnSpPr>
        <p:spPr>
          <a:xfrm>
            <a:off x="7539135" y="3494519"/>
            <a:ext cx="326566" cy="834884"/>
          </a:xfrm>
          <a:prstGeom prst="straightConnector1">
            <a:avLst/>
          </a:prstGeom>
          <a:noFill/>
          <a:ln cap="flat" cmpd="sng" w="9525">
            <a:solidFill>
              <a:srgbClr val="A74E24"/>
            </a:solidFill>
            <a:prstDash val="solid"/>
            <a:round/>
            <a:headEnd len="sm" w="sm" type="none"/>
            <a:tailEnd len="med" w="med" type="triangle"/>
          </a:ln>
        </p:spPr>
      </p:cxnSp>
      <p:sp>
        <p:nvSpPr>
          <p:cNvPr id="533" name="Google Shape;533;p51"/>
          <p:cNvSpPr txBox="1"/>
          <p:nvPr/>
        </p:nvSpPr>
        <p:spPr>
          <a:xfrm>
            <a:off x="6524818" y="3212473"/>
            <a:ext cx="1325337" cy="430887"/>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Population of cards at this grade</a:t>
            </a:r>
            <a:endParaRPr b="0" i="0" sz="1100" u="none" cap="none" strike="noStrike">
              <a:solidFill>
                <a:srgbClr val="000000"/>
              </a:solidFill>
              <a:latin typeface="Arial"/>
              <a:ea typeface="Arial"/>
              <a:cs typeface="Arial"/>
              <a:sym typeface="Arial"/>
            </a:endParaRPr>
          </a:p>
        </p:txBody>
      </p:sp>
      <p:cxnSp>
        <p:nvCxnSpPr>
          <p:cNvPr id="534" name="Google Shape;534;p51"/>
          <p:cNvCxnSpPr/>
          <p:nvPr/>
        </p:nvCxnSpPr>
        <p:spPr>
          <a:xfrm>
            <a:off x="8815875" y="3478968"/>
            <a:ext cx="326566" cy="834884"/>
          </a:xfrm>
          <a:prstGeom prst="straightConnector1">
            <a:avLst/>
          </a:prstGeom>
          <a:noFill/>
          <a:ln cap="flat" cmpd="sng" w="9525">
            <a:solidFill>
              <a:srgbClr val="A74E24"/>
            </a:solidFill>
            <a:prstDash val="solid"/>
            <a:round/>
            <a:headEnd len="sm" w="sm" type="none"/>
            <a:tailEnd len="med" w="med" type="triangle"/>
          </a:ln>
        </p:spPr>
      </p:cxnSp>
      <p:sp>
        <p:nvSpPr>
          <p:cNvPr id="535" name="Google Shape;535;p51"/>
          <p:cNvSpPr txBox="1"/>
          <p:nvPr/>
        </p:nvSpPr>
        <p:spPr>
          <a:xfrm>
            <a:off x="8151454" y="3196920"/>
            <a:ext cx="1325337" cy="430887"/>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Population of cards at a higher grade</a:t>
            </a:r>
            <a:endParaRPr b="0" i="0" sz="1100" u="none" cap="none" strike="noStrike">
              <a:solidFill>
                <a:srgbClr val="000000"/>
              </a:solidFill>
              <a:latin typeface="Arial"/>
              <a:ea typeface="Arial"/>
              <a:cs typeface="Arial"/>
              <a:sym typeface="Arial"/>
            </a:endParaRPr>
          </a:p>
        </p:txBody>
      </p:sp>
      <p:sp>
        <p:nvSpPr>
          <p:cNvPr id="536" name="Google Shape;536;p51"/>
          <p:cNvSpPr/>
          <p:nvPr/>
        </p:nvSpPr>
        <p:spPr>
          <a:xfrm>
            <a:off x="7536025" y="4306072"/>
            <a:ext cx="1300065" cy="2425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51"/>
          <p:cNvSpPr/>
          <p:nvPr/>
        </p:nvSpPr>
        <p:spPr>
          <a:xfrm>
            <a:off x="8836090" y="4318514"/>
            <a:ext cx="1763478" cy="23015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2"/>
          <p:cNvSpPr txBox="1"/>
          <p:nvPr/>
        </p:nvSpPr>
        <p:spPr>
          <a:xfrm>
            <a:off x="309075" y="98039"/>
            <a:ext cx="99732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000000"/>
                </a:solidFill>
                <a:latin typeface="Calibri"/>
                <a:ea typeface="Calibri"/>
                <a:cs typeface="Calibri"/>
                <a:sym typeface="Calibri"/>
              </a:rPr>
              <a:t>The full return from the query on the previous page (table cards, player_stats_by_year, and teams are joined):</a:t>
            </a:r>
            <a:endParaRPr b="1" i="1" sz="1400" u="sng" cap="none" strike="noStrike">
              <a:solidFill>
                <a:srgbClr val="000000"/>
              </a:solidFill>
              <a:latin typeface="Arial"/>
              <a:ea typeface="Arial"/>
              <a:cs typeface="Arial"/>
              <a:sym typeface="Arial"/>
            </a:endParaRPr>
          </a:p>
        </p:txBody>
      </p:sp>
      <p:pic>
        <p:nvPicPr>
          <p:cNvPr id="543" name="Google Shape;543;p52"/>
          <p:cNvPicPr preferRelativeResize="0"/>
          <p:nvPr/>
        </p:nvPicPr>
        <p:blipFill rotWithShape="1">
          <a:blip r:embed="rId3">
            <a:alphaModFix/>
          </a:blip>
          <a:srcRect b="0" l="0" r="0" t="0"/>
          <a:stretch/>
        </p:blipFill>
        <p:spPr>
          <a:xfrm>
            <a:off x="309075" y="583306"/>
            <a:ext cx="10750420" cy="38357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3"/>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549" name="Google Shape;549;p53"/>
          <p:cNvSpPr txBox="1"/>
          <p:nvPr/>
        </p:nvSpPr>
        <p:spPr>
          <a:xfrm>
            <a:off x="628644" y="559595"/>
            <a:ext cx="109860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When the UI sends in the search type (pitchers, fielders, other) the SQL code below determines which stored procedure to call.  Based on the other parameters from the UI, (card type, year, search string) the stored procedure returns the appropriate data.</a:t>
            </a:r>
            <a:endParaRPr b="0" i="0" sz="1700" u="none" cap="none" strike="noStrike">
              <a:solidFill>
                <a:srgbClr val="000000"/>
              </a:solidFill>
              <a:latin typeface="Calibri"/>
              <a:ea typeface="Calibri"/>
              <a:cs typeface="Calibri"/>
              <a:sym typeface="Calibri"/>
            </a:endParaRPr>
          </a:p>
        </p:txBody>
      </p:sp>
      <p:sp>
        <p:nvSpPr>
          <p:cNvPr id="550" name="Google Shape;550;p53"/>
          <p:cNvSpPr txBox="1"/>
          <p:nvPr/>
        </p:nvSpPr>
        <p:spPr>
          <a:xfrm>
            <a:off x="640310" y="1475530"/>
            <a:ext cx="9991923" cy="446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none" cap="none" strike="noStrike">
                <a:solidFill>
                  <a:schemeClr val="dk2"/>
                </a:solidFill>
                <a:latin typeface="Calibri"/>
                <a:ea typeface="Calibri"/>
                <a:cs typeface="Calibri"/>
                <a:sym typeface="Calibri"/>
              </a:rPr>
              <a:t>Full results from the simulation given the parameters sent from the UI:</a:t>
            </a:r>
            <a:endParaRPr b="1" i="1" sz="1700" u="none" cap="none" strike="noStrike">
              <a:solidFill>
                <a:schemeClr val="dk2"/>
              </a:solidFill>
              <a:latin typeface="Calibri"/>
              <a:ea typeface="Calibri"/>
              <a:cs typeface="Calibri"/>
              <a:sym typeface="Calibri"/>
            </a:endParaRPr>
          </a:p>
        </p:txBody>
      </p:sp>
      <p:sp>
        <p:nvSpPr>
          <p:cNvPr id="551" name="Google Shape;551;p53"/>
          <p:cNvSpPr txBox="1"/>
          <p:nvPr/>
        </p:nvSpPr>
        <p:spPr>
          <a:xfrm>
            <a:off x="7708658" y="1921776"/>
            <a:ext cx="3034397" cy="1277273"/>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ELSE</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p_card_select_other</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'raw'</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'worl% ser%'</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'all'</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p:txBody>
      </p:sp>
      <p:pic>
        <p:nvPicPr>
          <p:cNvPr id="552" name="Google Shape;552;p53"/>
          <p:cNvPicPr preferRelativeResize="0"/>
          <p:nvPr/>
        </p:nvPicPr>
        <p:blipFill rotWithShape="1">
          <a:blip r:embed="rId3">
            <a:alphaModFix/>
          </a:blip>
          <a:srcRect b="0" l="0" r="0" t="0"/>
          <a:stretch/>
        </p:blipFill>
        <p:spPr>
          <a:xfrm>
            <a:off x="653000" y="1921776"/>
            <a:ext cx="6723191" cy="3774563"/>
          </a:xfrm>
          <a:prstGeom prst="rect">
            <a:avLst/>
          </a:prstGeom>
          <a:noFill/>
          <a:ln cap="flat" cmpd="sng" w="9525">
            <a:solidFill>
              <a:schemeClr val="dk2"/>
            </a:solidFill>
            <a:prstDash val="solid"/>
            <a:round/>
            <a:headEnd len="sm" w="sm" type="none"/>
            <a:tailEnd len="sm" w="sm" type="none"/>
          </a:ln>
        </p:spPr>
      </p:pic>
      <p:sp>
        <p:nvSpPr>
          <p:cNvPr id="553" name="Google Shape;553;p53"/>
          <p:cNvSpPr txBox="1"/>
          <p:nvPr/>
        </p:nvSpPr>
        <p:spPr>
          <a:xfrm>
            <a:off x="7737013" y="3655807"/>
            <a:ext cx="2727266"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NOTE:</a:t>
            </a:r>
            <a:r>
              <a:rPr b="0" i="1" lang="en-US" sz="1700" u="none" cap="none" strike="noStrike">
                <a:solidFill>
                  <a:srgbClr val="000000"/>
                </a:solidFill>
                <a:latin typeface="Calibri"/>
                <a:ea typeface="Calibri"/>
                <a:cs typeface="Calibri"/>
                <a:sym typeface="Calibri"/>
              </a:rPr>
              <a:t>  There are no player statistics when searching for non-player (other) cards</a:t>
            </a:r>
            <a:endParaRPr b="0" i="1" sz="17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type="title"/>
          </p:nvPr>
        </p:nvSpPr>
        <p:spPr>
          <a:xfrm>
            <a:off x="640310" y="1274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#4</a:t>
            </a:r>
            <a:endParaRPr sz="2800"/>
          </a:p>
        </p:txBody>
      </p:sp>
      <p:sp>
        <p:nvSpPr>
          <p:cNvPr id="559" name="Google Shape;559;p54"/>
          <p:cNvSpPr txBox="1"/>
          <p:nvPr/>
        </p:nvSpPr>
        <p:spPr>
          <a:xfrm>
            <a:off x="628644" y="774200"/>
            <a:ext cx="109860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When the UI sends in the search type (pitchers, fielders, other) the SQL code below determines which stored procedure to call.  Based on the other parameters from the UI, (card type, year, search string) the stored procedure returns the appropriate data.</a:t>
            </a:r>
            <a:endParaRPr b="0" i="0" sz="1700" u="none" cap="none" strike="noStrike">
              <a:solidFill>
                <a:srgbClr val="000000"/>
              </a:solidFill>
              <a:latin typeface="Calibri"/>
              <a:ea typeface="Calibri"/>
              <a:cs typeface="Calibri"/>
              <a:sym typeface="Calibri"/>
            </a:endParaRPr>
          </a:p>
        </p:txBody>
      </p:sp>
      <p:sp>
        <p:nvSpPr>
          <p:cNvPr id="560" name="Google Shape;560;p54"/>
          <p:cNvSpPr txBox="1"/>
          <p:nvPr/>
        </p:nvSpPr>
        <p:spPr>
          <a:xfrm>
            <a:off x="640310" y="1881413"/>
            <a:ext cx="9991923" cy="44624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1" lang="en-US" sz="1700" u="none" cap="none" strike="noStrike">
                <a:solidFill>
                  <a:schemeClr val="dk2"/>
                </a:solidFill>
                <a:latin typeface="Calibri"/>
                <a:ea typeface="Calibri"/>
                <a:cs typeface="Calibri"/>
                <a:sym typeface="Calibri"/>
              </a:rPr>
              <a:t>Same search as previous slide with a specific year selected (1972)</a:t>
            </a:r>
            <a:endParaRPr b="1" i="1" sz="1700" u="none" cap="none" strike="noStrike">
              <a:solidFill>
                <a:schemeClr val="dk2"/>
              </a:solidFill>
              <a:latin typeface="Calibri"/>
              <a:ea typeface="Calibri"/>
              <a:cs typeface="Calibri"/>
              <a:sym typeface="Calibri"/>
            </a:endParaRPr>
          </a:p>
        </p:txBody>
      </p:sp>
      <p:sp>
        <p:nvSpPr>
          <p:cNvPr id="561" name="Google Shape;561;p54"/>
          <p:cNvSpPr txBox="1"/>
          <p:nvPr/>
        </p:nvSpPr>
        <p:spPr>
          <a:xfrm>
            <a:off x="7670513" y="2435721"/>
            <a:ext cx="3034397" cy="1277273"/>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FF"/>
                </a:solidFill>
                <a:latin typeface="Consolas"/>
                <a:ea typeface="Consolas"/>
                <a:cs typeface="Consolas"/>
                <a:sym typeface="Consolas"/>
              </a:rPr>
              <a:t>ELSE</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BEGIN</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EXEC</a:t>
            </a:r>
            <a:r>
              <a:rPr b="0" i="0" lang="en-US" sz="1100" u="none" cap="none" strike="noStrike">
                <a:solidFill>
                  <a:srgbClr val="212121"/>
                </a:solidFill>
                <a:latin typeface="Consolas"/>
                <a:ea typeface="Consolas"/>
                <a:cs typeface="Consolas"/>
                <a:sym typeface="Consolas"/>
              </a:rPr>
              <a:t> p_card_select_other</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@card_type</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'raw'</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@search_str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'worl% ser%'</a:t>
            </a:r>
            <a:r>
              <a:rPr b="0" i="0" lang="en-US" sz="1100" u="none" cap="none" strike="noStrike">
                <a:solidFill>
                  <a:srgbClr val="212121"/>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@year</a:t>
            </a:r>
            <a:r>
              <a:rPr b="0" i="0" lang="en-US" sz="1100" u="none" cap="none" strike="noStrike">
                <a:solidFill>
                  <a:srgbClr val="000000"/>
                </a:solidFill>
                <a:latin typeface="Consolas"/>
                <a:ea typeface="Consolas"/>
                <a:cs typeface="Consolas"/>
                <a:sym typeface="Consolas"/>
              </a:rPr>
              <a:t>=</a:t>
            </a:r>
            <a:r>
              <a:rPr b="0" i="0" lang="en-US" sz="1100" u="none" cap="none" strike="noStrike">
                <a:solidFill>
                  <a:srgbClr val="A31515"/>
                </a:solidFill>
                <a:latin typeface="Consolas"/>
                <a:ea typeface="Consolas"/>
                <a:cs typeface="Consolas"/>
                <a:sym typeface="Consolas"/>
              </a:rPr>
              <a:t>‘1972'</a:t>
            </a:r>
            <a:endParaRPr b="0" i="0" sz="11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212121"/>
                </a:solidFill>
                <a:latin typeface="Consolas"/>
                <a:ea typeface="Consolas"/>
                <a:cs typeface="Consolas"/>
                <a:sym typeface="Consolas"/>
              </a:rPr>
              <a:t>    </a:t>
            </a:r>
            <a:r>
              <a:rPr b="0" i="0" lang="en-US" sz="1100" u="none" cap="none" strike="noStrike">
                <a:solidFill>
                  <a:srgbClr val="0000FF"/>
                </a:solidFill>
                <a:latin typeface="Consolas"/>
                <a:ea typeface="Consolas"/>
                <a:cs typeface="Consolas"/>
                <a:sym typeface="Consolas"/>
              </a:rPr>
              <a:t>END</a:t>
            </a:r>
            <a:endParaRPr b="0" i="0" sz="1100" u="none" cap="none" strike="noStrike">
              <a:solidFill>
                <a:srgbClr val="212121"/>
              </a:solidFill>
              <a:latin typeface="Consolas"/>
              <a:ea typeface="Consolas"/>
              <a:cs typeface="Consolas"/>
              <a:sym typeface="Consolas"/>
            </a:endParaRPr>
          </a:p>
        </p:txBody>
      </p:sp>
      <p:pic>
        <p:nvPicPr>
          <p:cNvPr id="562" name="Google Shape;562;p54"/>
          <p:cNvPicPr preferRelativeResize="0"/>
          <p:nvPr/>
        </p:nvPicPr>
        <p:blipFill rotWithShape="1">
          <a:blip r:embed="rId3">
            <a:alphaModFix/>
          </a:blip>
          <a:srcRect b="0" l="0" r="0" t="0"/>
          <a:stretch/>
        </p:blipFill>
        <p:spPr>
          <a:xfrm>
            <a:off x="730182" y="2435721"/>
            <a:ext cx="6501399" cy="1352509"/>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640310" y="214576"/>
            <a:ext cx="10578548" cy="5509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Introduction and project approval</a:t>
            </a:r>
            <a:endParaRPr sz="2800"/>
          </a:p>
        </p:txBody>
      </p:sp>
      <p:sp>
        <p:nvSpPr>
          <p:cNvPr id="112" name="Google Shape;112;p5"/>
          <p:cNvSpPr txBox="1"/>
          <p:nvPr/>
        </p:nvSpPr>
        <p:spPr>
          <a:xfrm>
            <a:off x="621650" y="750731"/>
            <a:ext cx="10986000" cy="3646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2"/>
              </a:buClr>
              <a:buSzPts val="1100"/>
              <a:buFont typeface="Arial"/>
              <a:buNone/>
            </a:pPr>
            <a:r>
              <a:rPr b="1" i="1" lang="en-US" sz="1700" u="none" cap="none" strike="noStrike">
                <a:solidFill>
                  <a:srgbClr val="17394D"/>
                </a:solidFill>
                <a:latin typeface="Calibri"/>
                <a:ea typeface="Calibri"/>
                <a:cs typeface="Calibri"/>
                <a:sym typeface="Calibri"/>
              </a:rPr>
              <a:t>Project Setup and Infrastructure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1"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chemeClr val="dk2"/>
                </a:solidFill>
                <a:latin typeface="Calibri"/>
                <a:ea typeface="Calibri"/>
                <a:cs typeface="Calibri"/>
                <a:sym typeface="Calibri"/>
              </a:rPr>
              <a:t>Our team successfully established a solid development infrastructure to support our project, leveraging the power of GitHub, Python, and SQL Server through Azure Portal. As a team of three developers, we collaborated to build a robust database to support the project's data management needs.</a:t>
            </a:r>
            <a:endParaRPr b="0" i="0" sz="15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chemeClr val="dk2"/>
                </a:solidFill>
                <a:latin typeface="Calibri"/>
                <a:ea typeface="Calibri"/>
                <a:cs typeface="Calibri"/>
                <a:sym typeface="Calibri"/>
              </a:rPr>
              <a:t> </a:t>
            </a:r>
            <a:endParaRPr b="0" i="0" sz="15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chemeClr val="dk2"/>
                </a:solidFill>
                <a:latin typeface="Calibri"/>
                <a:ea typeface="Calibri"/>
                <a:cs typeface="Calibri"/>
                <a:sym typeface="Calibri"/>
              </a:rPr>
              <a:t>To ensure effective collaboration and version control, we chose GitHub as our main code repository, allowing us to work on the project simultaneously and efficiently manage changes and updates. In addition to GitHub, we also set up a SQL Server database, which serves as the backbone of our project. With the database, we were able to store, manage, and retrieve data with ease.</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rgbClr val="17394D"/>
                </a:solidFill>
                <a:latin typeface="Calibri"/>
                <a:ea typeface="Calibri"/>
                <a:cs typeface="Calibri"/>
                <a:sym typeface="Calibri"/>
              </a:rPr>
              <a:t>We met at least weekly to assess status against the artifact deliverables from the syllabus, </a:t>
            </a:r>
            <a:endParaRPr b="0" i="0" sz="15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rgbClr val="17394D"/>
                </a:solidFill>
                <a:latin typeface="Calibri"/>
                <a:ea typeface="Calibri"/>
                <a:cs typeface="Calibri"/>
                <a:sym typeface="Calibri"/>
              </a:rPr>
              <a:t>assign tasks and discuss issues that we were having.</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p:txBody>
      </p:sp>
      <p:pic>
        <p:nvPicPr>
          <p:cNvPr id="113" name="Google Shape;113;p5"/>
          <p:cNvPicPr preferRelativeResize="0"/>
          <p:nvPr/>
        </p:nvPicPr>
        <p:blipFill rotWithShape="1">
          <a:blip r:embed="rId3">
            <a:alphaModFix/>
          </a:blip>
          <a:srcRect b="0" l="0" r="0" t="0"/>
          <a:stretch/>
        </p:blipFill>
        <p:spPr>
          <a:xfrm>
            <a:off x="9338199" y="3246211"/>
            <a:ext cx="2340473" cy="2845510"/>
          </a:xfrm>
          <a:prstGeom prst="rect">
            <a:avLst/>
          </a:prstGeom>
          <a:noFill/>
          <a:ln cap="flat" cmpd="sng" w="9525">
            <a:solidFill>
              <a:schemeClr val="dk2"/>
            </a:solidFill>
            <a:prstDash val="solid"/>
            <a:round/>
            <a:headEnd len="sm" w="sm" type="none"/>
            <a:tailEnd len="sm" w="sm" type="none"/>
          </a:ln>
        </p:spPr>
      </p:pic>
      <p:sp>
        <p:nvSpPr>
          <p:cNvPr id="114" name="Google Shape;114;p5"/>
          <p:cNvSpPr txBox="1"/>
          <p:nvPr/>
        </p:nvSpPr>
        <p:spPr>
          <a:xfrm>
            <a:off x="669925" y="4397224"/>
            <a:ext cx="7752600" cy="1982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2"/>
              </a:buClr>
              <a:buSzPts val="1100"/>
              <a:buFont typeface="Arial"/>
              <a:buNone/>
            </a:pPr>
            <a:r>
              <a:rPr b="0" i="0" lang="en-US" sz="1500" u="none" cap="none" strike="noStrike">
                <a:solidFill>
                  <a:srgbClr val="17394D"/>
                </a:solidFill>
                <a:latin typeface="Calibri"/>
                <a:ea typeface="Calibri"/>
                <a:cs typeface="Calibri"/>
                <a:sym typeface="Calibri"/>
              </a:rPr>
              <a:t>As far as loading data, we leveraged 2 methods:</a:t>
            </a:r>
            <a:endParaRPr b="0" i="0" sz="1500" u="none" cap="none" strike="noStrike">
              <a:solidFill>
                <a:srgbClr val="000000"/>
              </a:solidFill>
              <a:latin typeface="Arial"/>
              <a:ea typeface="Arial"/>
              <a:cs typeface="Arial"/>
              <a:sym typeface="Arial"/>
            </a:endParaRPr>
          </a:p>
          <a:p>
            <a:pPr indent="-330200" lvl="0" marL="342900" marR="0" rtl="0" algn="l">
              <a:lnSpc>
                <a:spcPct val="115000"/>
              </a:lnSpc>
              <a:spcBef>
                <a:spcPts val="0"/>
              </a:spcBef>
              <a:spcAft>
                <a:spcPts val="0"/>
              </a:spcAft>
              <a:buClr>
                <a:schemeClr val="dk2"/>
              </a:buClr>
              <a:buSzPts val="1500"/>
              <a:buFont typeface="Arial"/>
              <a:buAutoNum type="arabicPeriod"/>
            </a:pPr>
            <a:r>
              <a:rPr b="0" i="0" lang="en-US" sz="1500" u="none" cap="none" strike="noStrike">
                <a:solidFill>
                  <a:srgbClr val="17394D"/>
                </a:solidFill>
                <a:latin typeface="Calibri"/>
                <a:ea typeface="Calibri"/>
                <a:cs typeface="Calibri"/>
                <a:sym typeface="Calibri"/>
              </a:rPr>
              <a:t>An extension with Azure called the “import wizard” which generates a table from a CSV file (shown to the right).  After which, you alter the table to assign constraints (FK, Unique, etc.)</a:t>
            </a:r>
            <a:endParaRPr b="0" i="0" sz="1500" u="none" cap="none" strike="noStrike">
              <a:solidFill>
                <a:srgbClr val="000000"/>
              </a:solidFill>
              <a:latin typeface="Arial"/>
              <a:ea typeface="Arial"/>
              <a:cs typeface="Arial"/>
              <a:sym typeface="Arial"/>
            </a:endParaRPr>
          </a:p>
          <a:p>
            <a:pPr indent="-234950" lvl="0" marL="342900" marR="0" rtl="0" algn="l">
              <a:lnSpc>
                <a:spcPct val="115000"/>
              </a:lnSpc>
              <a:spcBef>
                <a:spcPts val="0"/>
              </a:spcBef>
              <a:spcAft>
                <a:spcPts val="0"/>
              </a:spcAft>
              <a:buClr>
                <a:schemeClr val="dk2"/>
              </a:buClr>
              <a:buSzPts val="1700"/>
              <a:buFont typeface="Arial"/>
              <a:buNone/>
            </a:pPr>
            <a:r>
              <a:t/>
            </a:r>
            <a:endParaRPr b="0" i="0" sz="1500" u="none" cap="none" strike="noStrike">
              <a:solidFill>
                <a:srgbClr val="17394D"/>
              </a:solidFill>
              <a:latin typeface="Calibri"/>
              <a:ea typeface="Calibri"/>
              <a:cs typeface="Calibri"/>
              <a:sym typeface="Calibri"/>
            </a:endParaRPr>
          </a:p>
          <a:p>
            <a:pPr indent="-330200" lvl="0" marL="342900" marR="0" rtl="0" algn="l">
              <a:lnSpc>
                <a:spcPct val="115000"/>
              </a:lnSpc>
              <a:spcBef>
                <a:spcPts val="0"/>
              </a:spcBef>
              <a:spcAft>
                <a:spcPts val="0"/>
              </a:spcAft>
              <a:buClr>
                <a:schemeClr val="dk2"/>
              </a:buClr>
              <a:buSzPts val="1500"/>
              <a:buFont typeface="Arial"/>
              <a:buAutoNum type="arabicPeriod"/>
            </a:pPr>
            <a:r>
              <a:rPr b="0" i="0" lang="en-US" sz="1500" u="none" cap="none" strike="noStrike">
                <a:solidFill>
                  <a:srgbClr val="17394D"/>
                </a:solidFill>
                <a:latin typeface="Calibri"/>
                <a:ea typeface="Calibri"/>
                <a:cs typeface="Calibri"/>
                <a:sym typeface="Calibri"/>
              </a:rPr>
              <a:t>A python program written by one of our team members (Ryan Summers).</a:t>
            </a:r>
            <a:endParaRPr b="0" i="0" sz="1500" u="none" cap="none" strike="noStrike">
              <a:solidFill>
                <a:srgbClr val="000000"/>
              </a:solidFill>
              <a:latin typeface="Arial"/>
              <a:ea typeface="Arial"/>
              <a:cs typeface="Arial"/>
              <a:sym typeface="Arial"/>
            </a:endParaRPr>
          </a:p>
          <a:p>
            <a:pPr indent="-273050" lvl="0" marL="34290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235b7475d1_0_3"/>
          <p:cNvSpPr txBox="1"/>
          <p:nvPr>
            <p:ph type="title"/>
          </p:nvPr>
        </p:nvSpPr>
        <p:spPr>
          <a:xfrm>
            <a:off x="640310" y="2798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#5</a:t>
            </a:r>
            <a:endParaRPr sz="2800"/>
          </a:p>
        </p:txBody>
      </p:sp>
      <p:sp>
        <p:nvSpPr>
          <p:cNvPr id="568" name="Google Shape;568;g2235b7475d1_0_3"/>
          <p:cNvSpPr txBox="1"/>
          <p:nvPr/>
        </p:nvSpPr>
        <p:spPr>
          <a:xfrm>
            <a:off x="640310" y="738825"/>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USE CASE 5:  Allow inserts and/or updates to the graded cards table as graded cards are collected.</a:t>
            </a:r>
            <a:endParaRPr b="1" i="0" sz="1700" u="none" cap="none" strike="noStrike">
              <a:solidFill>
                <a:srgbClr val="000000"/>
              </a:solidFill>
              <a:latin typeface="Calibri"/>
              <a:ea typeface="Calibri"/>
              <a:cs typeface="Calibri"/>
              <a:sym typeface="Calibri"/>
            </a:endParaRPr>
          </a:p>
        </p:txBody>
      </p:sp>
      <p:sp>
        <p:nvSpPr>
          <p:cNvPr id="569" name="Google Shape;569;g2235b7475d1_0_3"/>
          <p:cNvSpPr txBox="1"/>
          <p:nvPr/>
        </p:nvSpPr>
        <p:spPr>
          <a:xfrm>
            <a:off x="176894" y="1591020"/>
            <a:ext cx="10986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700" u="none" cap="none" strike="noStrike">
                <a:solidFill>
                  <a:srgbClr val="000000"/>
                </a:solidFill>
                <a:latin typeface="Calibri"/>
                <a:ea typeface="Calibri"/>
                <a:cs typeface="Calibri"/>
                <a:sym typeface="Calibri"/>
              </a:rPr>
              <a:t>The user interface below will allow up to 10 entries to be added and/or updated into the graded cards table</a:t>
            </a:r>
            <a:endParaRPr b="1" i="1" sz="1700" u="none" cap="none" strike="noStrike">
              <a:solidFill>
                <a:srgbClr val="000000"/>
              </a:solidFill>
              <a:latin typeface="Calibri"/>
              <a:ea typeface="Calibri"/>
              <a:cs typeface="Calibri"/>
              <a:sym typeface="Calibri"/>
            </a:endParaRPr>
          </a:p>
        </p:txBody>
      </p:sp>
      <p:pic>
        <p:nvPicPr>
          <p:cNvPr id="570" name="Google Shape;570;g2235b7475d1_0_3"/>
          <p:cNvPicPr preferRelativeResize="0"/>
          <p:nvPr/>
        </p:nvPicPr>
        <p:blipFill rotWithShape="1">
          <a:blip r:embed="rId3">
            <a:alphaModFix/>
          </a:blip>
          <a:srcRect b="0" l="0" r="0" t="0"/>
          <a:stretch/>
        </p:blipFill>
        <p:spPr>
          <a:xfrm>
            <a:off x="338050" y="2252818"/>
            <a:ext cx="11626310" cy="3241610"/>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8"/>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#5</a:t>
            </a:r>
            <a:endParaRPr sz="2800"/>
          </a:p>
        </p:txBody>
      </p:sp>
      <p:sp>
        <p:nvSpPr>
          <p:cNvPr id="576" name="Google Shape;576;p28"/>
          <p:cNvSpPr txBox="1"/>
          <p:nvPr/>
        </p:nvSpPr>
        <p:spPr>
          <a:xfrm>
            <a:off x="640310" y="659516"/>
            <a:ext cx="10986000" cy="353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A table variable is created below (1).  The SP (2) inserts/updates based on the table information sent from the UI.  </a:t>
            </a:r>
            <a:endParaRPr b="1" i="0" sz="1700" u="none" cap="none" strike="noStrike">
              <a:solidFill>
                <a:srgbClr val="000000"/>
              </a:solidFill>
              <a:latin typeface="Calibri"/>
              <a:ea typeface="Calibri"/>
              <a:cs typeface="Calibri"/>
              <a:sym typeface="Calibri"/>
            </a:endParaRPr>
          </a:p>
        </p:txBody>
      </p:sp>
      <p:sp>
        <p:nvSpPr>
          <p:cNvPr id="577" name="Google Shape;577;p28"/>
          <p:cNvSpPr txBox="1"/>
          <p:nvPr/>
        </p:nvSpPr>
        <p:spPr>
          <a:xfrm>
            <a:off x="1207929" y="1085244"/>
            <a:ext cx="203912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1.  Up/down SQL</a:t>
            </a:r>
            <a:endParaRPr b="1" i="1" sz="1400" u="sng" cap="none" strike="noStrike">
              <a:solidFill>
                <a:srgbClr val="000000"/>
              </a:solidFill>
              <a:latin typeface="Calibri"/>
              <a:ea typeface="Calibri"/>
              <a:cs typeface="Calibri"/>
              <a:sym typeface="Calibri"/>
            </a:endParaRPr>
          </a:p>
        </p:txBody>
      </p:sp>
      <p:sp>
        <p:nvSpPr>
          <p:cNvPr id="578" name="Google Shape;578;p28"/>
          <p:cNvSpPr txBox="1"/>
          <p:nvPr/>
        </p:nvSpPr>
        <p:spPr>
          <a:xfrm>
            <a:off x="486361" y="1408382"/>
            <a:ext cx="3021950" cy="3631763"/>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8000"/>
                </a:solidFill>
                <a:latin typeface="Consolas"/>
                <a:ea typeface="Consolas"/>
                <a:cs typeface="Consolas"/>
                <a:sym typeface="Consolas"/>
              </a:rPr>
              <a:t>--USE CASE 5 - Upsert into Bills_cards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8000"/>
                </a:solidFill>
                <a:latin typeface="Consolas"/>
                <a:ea typeface="Consolas"/>
                <a:cs typeface="Consolas"/>
                <a:sym typeface="Consolas"/>
              </a:rPr>
              <a:t>-- up/down</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FF"/>
                </a:solidFill>
                <a:latin typeface="Consolas"/>
                <a:ea typeface="Consolas"/>
                <a:cs typeface="Consolas"/>
                <a:sym typeface="Consolas"/>
              </a:rPr>
              <a:t>GO</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FF"/>
                </a:solidFill>
                <a:latin typeface="Consolas"/>
                <a:ea typeface="Consolas"/>
                <a:cs typeface="Consolas"/>
                <a:sym typeface="Consolas"/>
              </a:rPr>
              <a:t>drop</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procedure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exists</a:t>
            </a:r>
            <a:r>
              <a:rPr b="0" i="0" lang="en-US" sz="1000" u="none" cap="none" strike="noStrike">
                <a:solidFill>
                  <a:srgbClr val="212121"/>
                </a:solidFill>
                <a:latin typeface="Consolas"/>
                <a:ea typeface="Consolas"/>
                <a:cs typeface="Consolas"/>
                <a:sym typeface="Consolas"/>
              </a:rPr>
              <a:t> p_upsert_bills_cards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FF"/>
                </a:solidFill>
                <a:latin typeface="Consolas"/>
                <a:ea typeface="Consolas"/>
                <a:cs typeface="Consolas"/>
                <a:sym typeface="Consolas"/>
              </a:rPr>
              <a:t>drop</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type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exists</a:t>
            </a:r>
            <a:r>
              <a:rPr b="0" i="0" lang="en-US" sz="1000" u="none" cap="none" strike="noStrike">
                <a:solidFill>
                  <a:srgbClr val="212121"/>
                </a:solidFill>
                <a:latin typeface="Consolas"/>
                <a:ea typeface="Consolas"/>
                <a:cs typeface="Consolas"/>
                <a:sym typeface="Consolas"/>
              </a:rPr>
              <a:t> bills_upsert_type</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br>
              <a:rPr b="0" i="0" lang="en-US" sz="1000" u="none" cap="none" strike="noStrike">
                <a:solidFill>
                  <a:srgbClr val="212121"/>
                </a:solidFill>
                <a:latin typeface="Consolas"/>
                <a:ea typeface="Consolas"/>
                <a:cs typeface="Consolas"/>
                <a:sym typeface="Consolas"/>
              </a:rPr>
            </a:br>
            <a:r>
              <a:rPr b="0" i="0" lang="en-US" sz="1000" u="none" cap="none" strike="noStrike">
                <a:solidFill>
                  <a:srgbClr val="008000"/>
                </a:solidFill>
                <a:latin typeface="Consolas"/>
                <a:ea typeface="Consolas"/>
                <a:cs typeface="Consolas"/>
                <a:sym typeface="Consolas"/>
              </a:rPr>
              <a:t>--up</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8000"/>
                </a:solidFill>
                <a:latin typeface="Consolas"/>
                <a:ea typeface="Consolas"/>
                <a:cs typeface="Consolas"/>
                <a:sym typeface="Consolas"/>
              </a:rPr>
              <a:t>-- creating temp table bills_upsert_type to field multi row inputs</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FF"/>
                </a:solidFill>
                <a:latin typeface="Consolas"/>
                <a:ea typeface="Consolas"/>
                <a:cs typeface="Consolas"/>
                <a:sym typeface="Consolas"/>
              </a:rPr>
              <a:t>GO</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FF"/>
                </a:solidFill>
                <a:latin typeface="Consolas"/>
                <a:ea typeface="Consolas"/>
                <a:cs typeface="Consolas"/>
                <a:sym typeface="Consolas"/>
              </a:rPr>
              <a:t>CREATE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TYPE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795E26"/>
                </a:solidFill>
                <a:latin typeface="Consolas"/>
                <a:ea typeface="Consolas"/>
                <a:cs typeface="Consolas"/>
                <a:sym typeface="Consolas"/>
              </a:rPr>
              <a:t>bills_upsert_type</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AS</a:t>
            </a:r>
            <a:r>
              <a:rPr b="0" i="0" lang="en-US" sz="1000" u="none" cap="none" strike="noStrike">
                <a:solidFill>
                  <a:srgbClr val="212121"/>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TABLE</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(card_cert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card_spec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card_num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card_year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card_psa_desc </a:t>
            </a:r>
            <a:r>
              <a:rPr b="0" i="0" lang="en-US" sz="1000" u="none" cap="none" strike="noStrike">
                <a:solidFill>
                  <a:srgbClr val="0000FF"/>
                </a:solidFill>
                <a:latin typeface="Consolas"/>
                <a:ea typeface="Consolas"/>
                <a:cs typeface="Consolas"/>
                <a:sym typeface="Consolas"/>
              </a:rPr>
              <a:t>nvarchar</a:t>
            </a:r>
            <a:r>
              <a:rPr b="0" i="0" lang="en-US" sz="1000" u="none" cap="none" strike="noStrike">
                <a:solidFill>
                  <a:srgbClr val="212121"/>
                </a:solidFill>
                <a:latin typeface="Consolas"/>
                <a:ea typeface="Consolas"/>
                <a:cs typeface="Consolas"/>
                <a:sym typeface="Consolas"/>
              </a:rPr>
              <a:t>(</a:t>
            </a:r>
            <a:r>
              <a:rPr b="0" i="0" lang="en-US" sz="1000" u="none" cap="none" strike="noStrike">
                <a:solidFill>
                  <a:srgbClr val="09885A"/>
                </a:solidFill>
                <a:latin typeface="Consolas"/>
                <a:ea typeface="Consolas"/>
                <a:cs typeface="Consolas"/>
                <a:sym typeface="Consolas"/>
              </a:rPr>
              <a:t>100</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card_grade </a:t>
            </a:r>
            <a:r>
              <a:rPr b="0" i="0" lang="en-US" sz="1000" u="none" cap="none" strike="noStrike">
                <a:solidFill>
                  <a:srgbClr val="0000FF"/>
                </a:solidFill>
                <a:latin typeface="Consolas"/>
                <a:ea typeface="Consolas"/>
                <a:cs typeface="Consolas"/>
                <a:sym typeface="Consolas"/>
              </a:rPr>
              <a:t>float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card_pop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card_pop_higher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card_stat_year </a:t>
            </a:r>
            <a:r>
              <a:rPr b="0" i="0" lang="en-US" sz="1000" u="none" cap="none" strike="noStrike">
                <a:solidFill>
                  <a:srgbClr val="0000FF"/>
                </a:solidFill>
                <a:latin typeface="Consolas"/>
                <a:ea typeface="Consolas"/>
                <a:cs typeface="Consolas"/>
                <a:sym typeface="Consolas"/>
              </a:rPr>
              <a:t>int</a:t>
            </a: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card_player_id </a:t>
            </a:r>
            <a:r>
              <a:rPr b="0" i="0" lang="en-US" sz="1000" u="none" cap="none" strike="noStrike">
                <a:solidFill>
                  <a:srgbClr val="0000FF"/>
                </a:solidFill>
                <a:latin typeface="Consolas"/>
                <a:ea typeface="Consolas"/>
                <a:cs typeface="Consolas"/>
                <a:sym typeface="Consolas"/>
              </a:rPr>
              <a:t>int</a:t>
            </a:r>
            <a:endParaRPr b="0" i="0" sz="10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579" name="Google Shape;579;p28"/>
          <p:cNvSpPr txBox="1"/>
          <p:nvPr/>
        </p:nvSpPr>
        <p:spPr>
          <a:xfrm>
            <a:off x="3797559" y="1421623"/>
            <a:ext cx="8285583" cy="4801314"/>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GO</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CREATE</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PROCEDURE</a:t>
            </a:r>
            <a:r>
              <a:rPr b="0" i="0" lang="en-US" sz="900" u="none" cap="none" strike="noStrike">
                <a:solidFill>
                  <a:srgbClr val="212121"/>
                </a:solidFill>
                <a:latin typeface="Consolas"/>
                <a:ea typeface="Consolas"/>
                <a:cs typeface="Consolas"/>
                <a:sym typeface="Consolas"/>
              </a:rPr>
              <a:t> p_upsert_bills_cards</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@var_bills_upserts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bills_upsert_type </a:t>
            </a:r>
            <a:r>
              <a:rPr b="0" i="0" lang="en-US" sz="900" u="none" cap="none" strike="noStrike">
                <a:solidFill>
                  <a:srgbClr val="0000FF"/>
                </a:solidFill>
                <a:latin typeface="Consolas"/>
                <a:ea typeface="Consolas"/>
                <a:cs typeface="Consolas"/>
                <a:sym typeface="Consolas"/>
              </a:rPr>
              <a:t>READONLY</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AS</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BEGIN</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br>
              <a:rPr b="0" i="0" lang="en-US" sz="900" u="none" cap="none" strike="noStrike">
                <a:solidFill>
                  <a:srgbClr val="212121"/>
                </a:solidFill>
                <a:latin typeface="Consolas"/>
                <a:ea typeface="Consolas"/>
                <a:cs typeface="Consolas"/>
                <a:sym typeface="Consolas"/>
              </a:rPr>
            </a:br>
            <a:r>
              <a:rPr b="0" i="0" lang="en-US" sz="900" u="none" cap="none" strike="noStrike">
                <a:solidFill>
                  <a:srgbClr val="0000FF"/>
                </a:solidFill>
                <a:latin typeface="Consolas"/>
                <a:ea typeface="Consolas"/>
                <a:cs typeface="Consolas"/>
                <a:sym typeface="Consolas"/>
              </a:rPr>
              <a:t>SET</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NOCOUNT</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ON</a:t>
            </a:r>
            <a:r>
              <a:rPr b="0" i="0" lang="en-US" sz="900" u="none" cap="none" strike="noStrike">
                <a:solidFill>
                  <a:srgbClr val="21212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MERGE</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INTO</a:t>
            </a:r>
            <a:r>
              <a:rPr b="0" i="0" lang="en-US" sz="900" u="none" cap="none" strike="noStrike">
                <a:solidFill>
                  <a:srgbClr val="212121"/>
                </a:solidFill>
                <a:latin typeface="Consolas"/>
                <a:ea typeface="Consolas"/>
                <a:cs typeface="Consolas"/>
                <a:sym typeface="Consolas"/>
              </a:rPr>
              <a:t> bills_cards </a:t>
            </a:r>
            <a:r>
              <a:rPr b="0" i="0" lang="en-US" sz="900" u="none" cap="none" strike="noStrike">
                <a:solidFill>
                  <a:srgbClr val="0000FF"/>
                </a:solidFill>
                <a:latin typeface="Consolas"/>
                <a:ea typeface="Consolas"/>
                <a:cs typeface="Consolas"/>
                <a:sym typeface="Consolas"/>
              </a:rPr>
              <a:t>AS</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target</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USING</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SELECT</a:t>
            </a:r>
            <a:r>
              <a:rPr b="0" i="0" lang="en-US" sz="900" u="none" cap="none" strike="noStrike">
                <a:solidFill>
                  <a:srgbClr val="212121"/>
                </a:solidFill>
                <a:latin typeface="Consolas"/>
                <a:ea typeface="Consolas"/>
                <a:cs typeface="Consolas"/>
                <a:sym typeface="Consolas"/>
              </a:rPr>
              <a:t> card_cert, card_spec, card_num, card_year, card_psa_desc, card_grade, card_pop,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card_pop_higher, card_stat_year, card_player_id</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FROM</a:t>
            </a:r>
            <a:r>
              <a:rPr b="0" i="0" lang="en-US" sz="900" u="none" cap="none" strike="noStrike">
                <a:solidFill>
                  <a:srgbClr val="212121"/>
                </a:solidFill>
                <a:latin typeface="Consolas"/>
                <a:ea typeface="Consolas"/>
                <a:cs typeface="Consolas"/>
                <a:sym typeface="Consolas"/>
              </a:rPr>
              <a:t> @var_bills_upserts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 </a:t>
            </a:r>
            <a:r>
              <a:rPr b="0" i="0" lang="en-US" sz="900" u="none" cap="none" strike="noStrike">
                <a:solidFill>
                  <a:srgbClr val="0000FF"/>
                </a:solidFill>
                <a:latin typeface="Consolas"/>
                <a:ea typeface="Consolas"/>
                <a:cs typeface="Consolas"/>
                <a:sym typeface="Consolas"/>
              </a:rPr>
              <a:t>AS</a:t>
            </a:r>
            <a:r>
              <a:rPr b="0" i="0" lang="en-US" sz="900" u="none" cap="none" strike="noStrike">
                <a:solidFill>
                  <a:srgbClr val="212121"/>
                </a:solidFill>
                <a:latin typeface="Consolas"/>
                <a:ea typeface="Consolas"/>
                <a:cs typeface="Consolas"/>
                <a:sym typeface="Consolas"/>
              </a:rPr>
              <a:t> source (card_cert, card_spec, card_num, card_year, card_psa_desc, card_grade, card_pop,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card_pop_higher, card_stat_year,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ON</a:t>
            </a:r>
            <a:r>
              <a:rPr b="0" i="0" lang="en-US" sz="900" u="none" cap="none" strike="noStrike">
                <a:solidFill>
                  <a:srgbClr val="212121"/>
                </a:solidFill>
                <a:latin typeface="Consolas"/>
                <a:ea typeface="Consolas"/>
                <a:cs typeface="Consolas"/>
                <a:sym typeface="Consolas"/>
              </a:rPr>
              <a:t> (target.bills_card_cert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source.card_cert)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br>
              <a:rPr b="0" i="0" lang="en-US" sz="900" u="none" cap="none" strike="noStrike">
                <a:solidFill>
                  <a:srgbClr val="212121"/>
                </a:solidFill>
                <a:latin typeface="Consolas"/>
                <a:ea typeface="Consolas"/>
                <a:cs typeface="Consolas"/>
                <a:sym typeface="Consolas"/>
              </a:rPr>
            </a:br>
            <a:r>
              <a:rPr b="0" i="0" lang="en-US" sz="900" u="none" cap="none" strike="noStrike">
                <a:solidFill>
                  <a:srgbClr val="0000FF"/>
                </a:solidFill>
                <a:latin typeface="Consolas"/>
                <a:ea typeface="Consolas"/>
                <a:cs typeface="Consolas"/>
                <a:sym typeface="Consolas"/>
              </a:rPr>
              <a:t>WHEN</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MATCHED</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THEN</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UPDATE</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SET</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bills_card_spec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bills_card_num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source.card_num,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bills_card_year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source.card_year,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bills_card_psa_desc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source.card_psa_desc,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bills_card_grade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source.card_grade,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bills_card_pop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source.card_pop,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bills_card_pop_higher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source.card_pop_higher,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bills_card_stat_year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source.card_stat_year,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bills_card_player_id </a:t>
            </a:r>
            <a:r>
              <a:rPr b="0" i="0" lang="en-US" sz="900" u="none" cap="none" strike="noStrike">
                <a:solidFill>
                  <a:srgbClr val="000000"/>
                </a:solidFill>
                <a:latin typeface="Consolas"/>
                <a:ea typeface="Consolas"/>
                <a:cs typeface="Consolas"/>
                <a:sym typeface="Consolas"/>
              </a:rPr>
              <a:t>=</a:t>
            </a:r>
            <a:r>
              <a:rPr b="0" i="0" lang="en-US" sz="900" u="none" cap="none" strike="noStrike">
                <a:solidFill>
                  <a:srgbClr val="212121"/>
                </a:solidFill>
                <a:latin typeface="Consolas"/>
                <a:ea typeface="Consolas"/>
                <a:cs typeface="Consolas"/>
                <a:sym typeface="Consolas"/>
              </a:rPr>
              <a:t> source.card_player_id</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br>
              <a:rPr b="0" i="0" lang="en-US" sz="900" u="none" cap="none" strike="noStrike">
                <a:solidFill>
                  <a:srgbClr val="212121"/>
                </a:solidFill>
                <a:latin typeface="Consolas"/>
                <a:ea typeface="Consolas"/>
                <a:cs typeface="Consolas"/>
                <a:sym typeface="Consolas"/>
              </a:rPr>
            </a:br>
            <a:r>
              <a:rPr b="0" i="0" lang="en-US" sz="900" u="none" cap="none" strike="noStrike">
                <a:solidFill>
                  <a:srgbClr val="0000FF"/>
                </a:solidFill>
                <a:latin typeface="Consolas"/>
                <a:ea typeface="Consolas"/>
                <a:cs typeface="Consolas"/>
                <a:sym typeface="Consolas"/>
              </a:rPr>
              <a:t>WHEN</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NOT</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MATCHED</a:t>
            </a: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THEN</a:t>
            </a:r>
            <a:endParaRPr b="0" i="0" sz="9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INSERT</a:t>
            </a:r>
            <a:r>
              <a:rPr b="0" i="0" lang="en-US" sz="900" u="none" cap="none" strike="noStrike">
                <a:solidFill>
                  <a:srgbClr val="212121"/>
                </a:solidFill>
                <a:latin typeface="Consolas"/>
                <a:ea typeface="Consolas"/>
                <a:cs typeface="Consolas"/>
                <a:sym typeface="Consolas"/>
              </a:rPr>
              <a:t> (bills_card_cert, bills_card_spec, bills_card_num, bills_card_year, bills_card_psa_desc, bills_card_grade, bills_card_pop, bills_card_pop_higher, bills_card_stat_year, bills_card_player_id)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12121"/>
                </a:solidFill>
                <a:latin typeface="Consolas"/>
                <a:ea typeface="Consolas"/>
                <a:cs typeface="Consolas"/>
                <a:sym typeface="Consolas"/>
              </a:rPr>
              <a:t>    </a:t>
            </a:r>
            <a:r>
              <a:rPr b="0" i="0" lang="en-US" sz="900" u="none" cap="none" strike="noStrike">
                <a:solidFill>
                  <a:srgbClr val="0000FF"/>
                </a:solidFill>
                <a:latin typeface="Consolas"/>
                <a:ea typeface="Consolas"/>
                <a:cs typeface="Consolas"/>
                <a:sym typeface="Consolas"/>
              </a:rPr>
              <a:t>VALUES</a:t>
            </a:r>
            <a:r>
              <a:rPr b="0" i="0" lang="en-US" sz="900" u="none" cap="none" strike="noStrike">
                <a:solidFill>
                  <a:srgbClr val="212121"/>
                </a:solidFill>
                <a:latin typeface="Consolas"/>
                <a:ea typeface="Consolas"/>
                <a:cs typeface="Consolas"/>
                <a:sym typeface="Consolas"/>
              </a:rPr>
              <a:t> (source.card_cert, source.card_spec, source.card_num, source.card_year, source.card_psa_desc, source.card_grade, source.card_pop, source.card_pop_higher, source.card_stat_year, source.card_player_id);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onsolas"/>
                <a:ea typeface="Consolas"/>
                <a:cs typeface="Consolas"/>
                <a:sym typeface="Consolas"/>
              </a:rPr>
              <a:t>END</a:t>
            </a:r>
            <a:endParaRPr b="0" i="0" sz="900" u="none" cap="none" strike="noStrike">
              <a:solidFill>
                <a:srgbClr val="212121"/>
              </a:solidFill>
              <a:latin typeface="Consolas"/>
              <a:ea typeface="Consolas"/>
              <a:cs typeface="Consolas"/>
              <a:sym typeface="Consolas"/>
            </a:endParaRPr>
          </a:p>
        </p:txBody>
      </p:sp>
      <p:sp>
        <p:nvSpPr>
          <p:cNvPr id="580" name="Google Shape;580;p28"/>
          <p:cNvSpPr txBox="1"/>
          <p:nvPr/>
        </p:nvSpPr>
        <p:spPr>
          <a:xfrm>
            <a:off x="6772080" y="1083691"/>
            <a:ext cx="203912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400" u="sng" cap="none" strike="noStrike">
                <a:solidFill>
                  <a:srgbClr val="000000"/>
                </a:solidFill>
                <a:latin typeface="Calibri"/>
                <a:ea typeface="Calibri"/>
                <a:cs typeface="Calibri"/>
                <a:sym typeface="Calibri"/>
              </a:rPr>
              <a:t>2.  Upsert Procedure</a:t>
            </a:r>
            <a:endParaRPr b="1" i="1" sz="1400" u="sng"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9"/>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#5</a:t>
            </a:r>
            <a:endParaRPr sz="2800"/>
          </a:p>
        </p:txBody>
      </p:sp>
      <p:sp>
        <p:nvSpPr>
          <p:cNvPr id="586" name="Google Shape;586;p29"/>
          <p:cNvSpPr txBox="1"/>
          <p:nvPr/>
        </p:nvSpPr>
        <p:spPr>
          <a:xfrm>
            <a:off x="640310" y="659516"/>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The user interface passes its table into a table variable into which the rows are inserted.  The upsert stored procedure is then executed.  The below SQL simulates the UI’s rows being inserted into the table. </a:t>
            </a:r>
            <a:endParaRPr b="1" i="0" sz="1700" u="none" cap="none" strike="noStrike">
              <a:solidFill>
                <a:srgbClr val="000000"/>
              </a:solidFill>
              <a:latin typeface="Calibri"/>
              <a:ea typeface="Calibri"/>
              <a:cs typeface="Calibri"/>
              <a:sym typeface="Calibri"/>
            </a:endParaRPr>
          </a:p>
        </p:txBody>
      </p:sp>
      <p:sp>
        <p:nvSpPr>
          <p:cNvPr id="587" name="Google Shape;587;p29"/>
          <p:cNvSpPr txBox="1"/>
          <p:nvPr/>
        </p:nvSpPr>
        <p:spPr>
          <a:xfrm>
            <a:off x="471196" y="1402273"/>
            <a:ext cx="11565294"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GO</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 declaring a table variable "var_upsert_bills_cards" with insert values that would come from the user interface</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DECLARE</a:t>
            </a:r>
            <a:r>
              <a:rPr b="0" i="0" lang="en-US" sz="1400" u="none" cap="none" strike="noStrike">
                <a:solidFill>
                  <a:srgbClr val="212121"/>
                </a:solidFill>
                <a:latin typeface="Consolas"/>
                <a:ea typeface="Consolas"/>
                <a:cs typeface="Consolas"/>
                <a:sym typeface="Consolas"/>
              </a:rPr>
              <a:t> @var_upsert_bills_cards </a:t>
            </a:r>
            <a:r>
              <a:rPr b="0" i="0" lang="en-US" sz="1400" u="none" cap="none" strike="noStrike">
                <a:solidFill>
                  <a:srgbClr val="0000FF"/>
                </a:solidFill>
                <a:latin typeface="Consolas"/>
                <a:ea typeface="Consolas"/>
                <a:cs typeface="Consolas"/>
                <a:sym typeface="Consolas"/>
              </a:rPr>
              <a:t>AS</a:t>
            </a:r>
            <a:r>
              <a:rPr b="0" i="0" lang="en-US" sz="1400" u="none" cap="none" strike="noStrike">
                <a:solidFill>
                  <a:srgbClr val="212121"/>
                </a:solidFill>
                <a:latin typeface="Consolas"/>
                <a:ea typeface="Consolas"/>
                <a:cs typeface="Consolas"/>
                <a:sym typeface="Consolas"/>
              </a:rPr>
              <a:t> bills_upsert_type</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INSERT INTO</a:t>
            </a:r>
            <a:r>
              <a:rPr b="0" i="0" lang="en-US" sz="1400" u="none" cap="none" strike="noStrike">
                <a:solidFill>
                  <a:srgbClr val="212121"/>
                </a:solidFill>
                <a:latin typeface="Consolas"/>
                <a:ea typeface="Consolas"/>
                <a:cs typeface="Consolas"/>
                <a:sym typeface="Consolas"/>
              </a:rPr>
              <a:t> @var_upsert_bills_cards (card_cert, card_spec, card_num, card_year, card_psa_desc, card_grade,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card_pop, card_pop_higher, card_stat_year,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VALUES</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555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'TESTING BILLS UPSERT'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9</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23</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687</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INSERT INTO</a:t>
            </a:r>
            <a:r>
              <a:rPr b="0" i="0" lang="en-US" sz="1400" u="none" cap="none" strike="noStrike">
                <a:solidFill>
                  <a:srgbClr val="212121"/>
                </a:solidFill>
                <a:latin typeface="Consolas"/>
                <a:ea typeface="Consolas"/>
                <a:cs typeface="Consolas"/>
                <a:sym typeface="Consolas"/>
              </a:rPr>
              <a:t> @var_upsert_bills_cards (card_cert, card_spec, card_num, card_year, card_psa_desc, card_grade,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card_pop, card_pop_higher, card_stat_year,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VALUES</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1111111</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2222222</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666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'TESTING BILLS UPSERT2'</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8</a:t>
            </a:r>
            <a:r>
              <a:rPr b="0" i="0" lang="en-US" sz="1400" u="none" cap="none" strike="noStrike">
                <a:solidFill>
                  <a:srgbClr val="212121"/>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45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687</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 executing my stored procedure (p_upsert_bills_cards) to affect the table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EXEC</a:t>
            </a:r>
            <a:r>
              <a:rPr b="0" i="0" lang="en-US" sz="1400" u="none" cap="none" strike="noStrike">
                <a:solidFill>
                  <a:srgbClr val="212121"/>
                </a:solidFill>
                <a:latin typeface="Consolas"/>
                <a:ea typeface="Consolas"/>
                <a:cs typeface="Consolas"/>
                <a:sym typeface="Consolas"/>
              </a:rPr>
              <a:t> p_upsert_bills_cards @var_upsert_bills_cards</a:t>
            </a:r>
            <a:endParaRPr b="0" i="0" sz="1400" u="none" cap="none" strike="noStrike">
              <a:solidFill>
                <a:srgbClr val="000000"/>
              </a:solidFill>
              <a:latin typeface="Arial"/>
              <a:ea typeface="Arial"/>
              <a:cs typeface="Arial"/>
              <a:sym typeface="Arial"/>
            </a:endParaRPr>
          </a:p>
        </p:txBody>
      </p:sp>
      <p:sp>
        <p:nvSpPr>
          <p:cNvPr id="588" name="Google Shape;588;p29"/>
          <p:cNvSpPr txBox="1"/>
          <p:nvPr/>
        </p:nvSpPr>
        <p:spPr>
          <a:xfrm>
            <a:off x="471196" y="4085400"/>
            <a:ext cx="9907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select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from</a:t>
            </a:r>
            <a:r>
              <a:rPr b="0" i="0" lang="en-US" sz="1400" u="none" cap="none" strike="noStrike">
                <a:solidFill>
                  <a:srgbClr val="212121"/>
                </a:solidFill>
                <a:latin typeface="Consolas"/>
                <a:ea typeface="Consolas"/>
                <a:cs typeface="Consolas"/>
                <a:sym typeface="Consolas"/>
              </a:rPr>
              <a:t> bills_cards </a:t>
            </a:r>
            <a:r>
              <a:rPr b="0" i="0" lang="en-US" sz="1400" u="none" cap="none" strike="noStrike">
                <a:solidFill>
                  <a:srgbClr val="0000FF"/>
                </a:solidFill>
                <a:latin typeface="Consolas"/>
                <a:ea typeface="Consolas"/>
                <a:cs typeface="Consolas"/>
                <a:sym typeface="Consolas"/>
              </a:rPr>
              <a:t>where</a:t>
            </a:r>
            <a:r>
              <a:rPr b="0" i="0" lang="en-US" sz="1400" u="none" cap="none" strike="noStrike">
                <a:solidFill>
                  <a:srgbClr val="212121"/>
                </a:solidFill>
                <a:latin typeface="Consolas"/>
                <a:ea typeface="Consolas"/>
                <a:cs typeface="Consolas"/>
                <a:sym typeface="Consolas"/>
              </a:rPr>
              <a:t> bills_card_cert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or</a:t>
            </a:r>
            <a:r>
              <a:rPr b="0" i="0" lang="en-US" sz="1400" u="none" cap="none" strike="noStrike">
                <a:solidFill>
                  <a:srgbClr val="212121"/>
                </a:solidFill>
                <a:latin typeface="Consolas"/>
                <a:ea typeface="Consolas"/>
                <a:cs typeface="Consolas"/>
                <a:sym typeface="Consolas"/>
              </a:rPr>
              <a:t> bills_card_cert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1111111</a:t>
            </a:r>
            <a:endParaRPr b="0" i="0" sz="1400" u="none" cap="none" strike="noStrike">
              <a:solidFill>
                <a:srgbClr val="212121"/>
              </a:solidFill>
              <a:latin typeface="Consolas"/>
              <a:ea typeface="Consolas"/>
              <a:cs typeface="Consolas"/>
              <a:sym typeface="Consolas"/>
            </a:endParaRPr>
          </a:p>
        </p:txBody>
      </p:sp>
      <p:pic>
        <p:nvPicPr>
          <p:cNvPr id="589" name="Google Shape;589;p29"/>
          <p:cNvPicPr preferRelativeResize="0"/>
          <p:nvPr/>
        </p:nvPicPr>
        <p:blipFill rotWithShape="1">
          <a:blip r:embed="rId3">
            <a:alphaModFix/>
          </a:blip>
          <a:srcRect b="0" l="0" r="0" t="0"/>
          <a:stretch/>
        </p:blipFill>
        <p:spPr>
          <a:xfrm>
            <a:off x="144624" y="4424249"/>
            <a:ext cx="11801419" cy="10668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0"/>
          <p:cNvSpPr txBox="1"/>
          <p:nvPr>
            <p:ph type="title"/>
          </p:nvPr>
        </p:nvSpPr>
        <p:spPr>
          <a:xfrm>
            <a:off x="640310" y="200580"/>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Stored Procedure development based on Use Case #5</a:t>
            </a:r>
            <a:endParaRPr sz="2800"/>
          </a:p>
        </p:txBody>
      </p:sp>
      <p:sp>
        <p:nvSpPr>
          <p:cNvPr id="595" name="Google Shape;595;p30"/>
          <p:cNvSpPr txBox="1"/>
          <p:nvPr/>
        </p:nvSpPr>
        <p:spPr>
          <a:xfrm>
            <a:off x="640310" y="659516"/>
            <a:ext cx="10986000" cy="615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Calibri"/>
                <a:ea typeface="Calibri"/>
                <a:cs typeface="Calibri"/>
                <a:sym typeface="Calibri"/>
              </a:rPr>
              <a:t>If the user interface passes in values for an existing graded card, an update will be performed.  Below the inserted cards from the previous example are updated with a different description.</a:t>
            </a:r>
            <a:endParaRPr b="1" i="0" sz="1700" u="none" cap="none" strike="noStrike">
              <a:solidFill>
                <a:srgbClr val="000000"/>
              </a:solidFill>
              <a:latin typeface="Calibri"/>
              <a:ea typeface="Calibri"/>
              <a:cs typeface="Calibri"/>
              <a:sym typeface="Calibri"/>
            </a:endParaRPr>
          </a:p>
        </p:txBody>
      </p:sp>
      <p:sp>
        <p:nvSpPr>
          <p:cNvPr id="596" name="Google Shape;596;p30"/>
          <p:cNvSpPr txBox="1"/>
          <p:nvPr/>
        </p:nvSpPr>
        <p:spPr>
          <a:xfrm>
            <a:off x="718460" y="4458623"/>
            <a:ext cx="9907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select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from</a:t>
            </a:r>
            <a:r>
              <a:rPr b="0" i="0" lang="en-US" sz="1400" u="none" cap="none" strike="noStrike">
                <a:solidFill>
                  <a:srgbClr val="212121"/>
                </a:solidFill>
                <a:latin typeface="Consolas"/>
                <a:ea typeface="Consolas"/>
                <a:cs typeface="Consolas"/>
                <a:sym typeface="Consolas"/>
              </a:rPr>
              <a:t> bills_cards </a:t>
            </a:r>
            <a:r>
              <a:rPr b="0" i="0" lang="en-US" sz="1400" u="none" cap="none" strike="noStrike">
                <a:solidFill>
                  <a:srgbClr val="0000FF"/>
                </a:solidFill>
                <a:latin typeface="Consolas"/>
                <a:ea typeface="Consolas"/>
                <a:cs typeface="Consolas"/>
                <a:sym typeface="Consolas"/>
              </a:rPr>
              <a:t>where</a:t>
            </a:r>
            <a:r>
              <a:rPr b="0" i="0" lang="en-US" sz="1400" u="none" cap="none" strike="noStrike">
                <a:solidFill>
                  <a:srgbClr val="212121"/>
                </a:solidFill>
                <a:latin typeface="Consolas"/>
                <a:ea typeface="Consolas"/>
                <a:cs typeface="Consolas"/>
                <a:sym typeface="Consolas"/>
              </a:rPr>
              <a:t> bills_card_cert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or</a:t>
            </a:r>
            <a:r>
              <a:rPr b="0" i="0" lang="en-US" sz="1400" u="none" cap="none" strike="noStrike">
                <a:solidFill>
                  <a:srgbClr val="212121"/>
                </a:solidFill>
                <a:latin typeface="Consolas"/>
                <a:ea typeface="Consolas"/>
                <a:cs typeface="Consolas"/>
                <a:sym typeface="Consolas"/>
              </a:rPr>
              <a:t> bills_card_cert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1111111</a:t>
            </a:r>
            <a:endParaRPr b="0" i="0" sz="1400" u="none" cap="none" strike="noStrike">
              <a:solidFill>
                <a:srgbClr val="212121"/>
              </a:solidFill>
              <a:latin typeface="Consolas"/>
              <a:ea typeface="Consolas"/>
              <a:cs typeface="Consolas"/>
              <a:sym typeface="Consolas"/>
            </a:endParaRPr>
          </a:p>
        </p:txBody>
      </p:sp>
      <p:sp>
        <p:nvSpPr>
          <p:cNvPr id="597" name="Google Shape;597;p30"/>
          <p:cNvSpPr txBox="1"/>
          <p:nvPr/>
        </p:nvSpPr>
        <p:spPr>
          <a:xfrm>
            <a:off x="727788" y="1346286"/>
            <a:ext cx="10986000"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GO</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 declaring a table variable "var_upsert_bills_cards" with update values that would come from the user interface</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DECLARE</a:t>
            </a:r>
            <a:r>
              <a:rPr b="0" i="0" lang="en-US" sz="1400" u="none" cap="none" strike="noStrike">
                <a:solidFill>
                  <a:srgbClr val="212121"/>
                </a:solidFill>
                <a:latin typeface="Consolas"/>
                <a:ea typeface="Consolas"/>
                <a:cs typeface="Consolas"/>
                <a:sym typeface="Consolas"/>
              </a:rPr>
              <a:t> @var_upsert_bills_cards </a:t>
            </a:r>
            <a:r>
              <a:rPr b="0" i="0" lang="en-US" sz="1400" u="none" cap="none" strike="noStrike">
                <a:solidFill>
                  <a:srgbClr val="0000FF"/>
                </a:solidFill>
                <a:latin typeface="Consolas"/>
                <a:ea typeface="Consolas"/>
                <a:cs typeface="Consolas"/>
                <a:sym typeface="Consolas"/>
              </a:rPr>
              <a:t>AS</a:t>
            </a:r>
            <a:r>
              <a:rPr b="0" i="0" lang="en-US" sz="1400" u="none" cap="none" strike="noStrike">
                <a:solidFill>
                  <a:srgbClr val="212121"/>
                </a:solidFill>
                <a:latin typeface="Consolas"/>
                <a:ea typeface="Consolas"/>
                <a:cs typeface="Consolas"/>
                <a:sym typeface="Consolas"/>
              </a:rPr>
              <a:t> bills_upsert_type</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INSERT INTO</a:t>
            </a:r>
            <a:r>
              <a:rPr b="0" i="0" lang="en-US" sz="1400" u="none" cap="none" strike="noStrike">
                <a:solidFill>
                  <a:srgbClr val="212121"/>
                </a:solidFill>
                <a:latin typeface="Consolas"/>
                <a:ea typeface="Consolas"/>
                <a:cs typeface="Consolas"/>
                <a:sym typeface="Consolas"/>
              </a:rPr>
              <a:t> @var_upsert_bills_cards (card_cert, card_spec, card_num, card_year, card_psa_desc, card_grade,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card_pop, card_pop_higher, card_stat_year,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VALUES</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1234567890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555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'UPDATING 1ST TEST'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9</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23</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687</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INSERT INTO</a:t>
            </a:r>
            <a:r>
              <a:rPr b="0" i="0" lang="en-US" sz="1400" u="none" cap="none" strike="noStrike">
                <a:solidFill>
                  <a:srgbClr val="212121"/>
                </a:solidFill>
                <a:latin typeface="Consolas"/>
                <a:ea typeface="Consolas"/>
                <a:cs typeface="Consolas"/>
                <a:sym typeface="Consolas"/>
              </a:rPr>
              <a:t> @var_upsert_bills_cards (card_cert, card_spec, card_num, card_year, card_psa_desc, card_grade,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Consolas"/>
                <a:ea typeface="Consolas"/>
                <a:cs typeface="Consolas"/>
                <a:sym typeface="Consolas"/>
              </a:rPr>
              <a:t>card_pop, card_pop_higher, card_stat_year, card_player_id)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VALUES</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1111111</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2222222</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666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1986</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'UPDATING 2ND TEST'</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8</a:t>
            </a:r>
            <a:r>
              <a:rPr b="0" i="0" lang="en-US" sz="1400" u="none" cap="none" strike="noStrike">
                <a:solidFill>
                  <a:srgbClr val="212121"/>
                </a:solidFill>
                <a:latin typeface="Consolas"/>
                <a:ea typeface="Consolas"/>
                <a:cs typeface="Consolas"/>
                <a:sym typeface="Consolas"/>
              </a:rPr>
              <a:t>.</a:t>
            </a:r>
            <a:r>
              <a:rPr b="0" i="0" lang="en-US" sz="1400" u="none" cap="none" strike="noStrike">
                <a:solidFill>
                  <a:srgbClr val="09885A"/>
                </a:solidFill>
                <a:latin typeface="Consolas"/>
                <a:ea typeface="Consolas"/>
                <a:cs typeface="Consolas"/>
                <a:sym typeface="Consolas"/>
              </a:rPr>
              <a:t>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45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10</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1985</a:t>
            </a:r>
            <a:r>
              <a:rPr b="0" i="0" lang="en-US" sz="1400" u="none" cap="none" strike="noStrike">
                <a:solidFill>
                  <a:srgbClr val="212121"/>
                </a:solidFill>
                <a:latin typeface="Consolas"/>
                <a:ea typeface="Consolas"/>
                <a:cs typeface="Consolas"/>
                <a:sym typeface="Consolas"/>
              </a:rPr>
              <a:t>, </a:t>
            </a:r>
            <a:r>
              <a:rPr b="0" i="0" lang="en-US" sz="1400" u="none" cap="none" strike="noStrike">
                <a:solidFill>
                  <a:srgbClr val="09885A"/>
                </a:solidFill>
                <a:latin typeface="Consolas"/>
                <a:ea typeface="Consolas"/>
                <a:cs typeface="Consolas"/>
                <a:sym typeface="Consolas"/>
              </a:rPr>
              <a:t>687</a:t>
            </a:r>
            <a:r>
              <a:rPr b="0" i="0" lang="en-US" sz="1400" u="none" cap="none" strike="noStrike">
                <a:solidFill>
                  <a:srgbClr val="21212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8000"/>
                </a:solidFill>
                <a:latin typeface="Consolas"/>
                <a:ea typeface="Consolas"/>
                <a:cs typeface="Consolas"/>
                <a:sym typeface="Consolas"/>
              </a:rPr>
              <a:t>-- executing my stored procedure (p_upsert_bills_cards) to affect the table bills_cards</a:t>
            </a:r>
            <a:endParaRPr b="0" i="0" sz="1400" u="none" cap="none" strike="noStrike">
              <a:solidFill>
                <a:srgbClr val="21212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Consolas"/>
                <a:ea typeface="Consolas"/>
                <a:cs typeface="Consolas"/>
                <a:sym typeface="Consolas"/>
              </a:rPr>
              <a:t>EXEC</a:t>
            </a:r>
            <a:r>
              <a:rPr b="0" i="0" lang="en-US" sz="1400" u="none" cap="none" strike="noStrike">
                <a:solidFill>
                  <a:srgbClr val="212121"/>
                </a:solidFill>
                <a:latin typeface="Consolas"/>
                <a:ea typeface="Consolas"/>
                <a:cs typeface="Consolas"/>
                <a:sym typeface="Consolas"/>
              </a:rPr>
              <a:t> p_upsert_bills_cards @var_upsert_bills_cards</a:t>
            </a:r>
            <a:endParaRPr b="0" i="0" sz="1400" u="none" cap="none" strike="noStrike">
              <a:solidFill>
                <a:srgbClr val="000000"/>
              </a:solidFill>
              <a:latin typeface="Arial"/>
              <a:ea typeface="Arial"/>
              <a:cs typeface="Arial"/>
              <a:sym typeface="Arial"/>
            </a:endParaRPr>
          </a:p>
        </p:txBody>
      </p:sp>
      <p:pic>
        <p:nvPicPr>
          <p:cNvPr id="598" name="Google Shape;598;p30"/>
          <p:cNvPicPr preferRelativeResize="0"/>
          <p:nvPr/>
        </p:nvPicPr>
        <p:blipFill rotWithShape="1">
          <a:blip r:embed="rId3">
            <a:alphaModFix/>
          </a:blip>
          <a:srcRect b="0" l="0" r="0" t="0"/>
          <a:stretch/>
        </p:blipFill>
        <p:spPr>
          <a:xfrm>
            <a:off x="102637" y="4931849"/>
            <a:ext cx="11989836" cy="1080677"/>
          </a:xfrm>
          <a:prstGeom prst="rect">
            <a:avLst/>
          </a:prstGeom>
          <a:noFill/>
          <a:ln>
            <a:noFill/>
          </a:ln>
        </p:spPr>
      </p:pic>
      <p:sp>
        <p:nvSpPr>
          <p:cNvPr id="599" name="Google Shape;599;p30"/>
          <p:cNvSpPr/>
          <p:nvPr/>
        </p:nvSpPr>
        <p:spPr>
          <a:xfrm>
            <a:off x="5868955" y="5271796"/>
            <a:ext cx="1637523" cy="70446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1"/>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605" name="Google Shape;605;p31"/>
          <p:cNvSpPr txBox="1"/>
          <p:nvPr/>
        </p:nvSpPr>
        <p:spPr>
          <a:xfrm>
            <a:off x="1152942" y="1131956"/>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Conceptual and Logical data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External data model and User Interface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	- Mapping of required artifacts from the syllabus</a:t>
            </a:r>
            <a:endParaRPr b="1" i="1" sz="2400" u="none" cap="none" strike="noStrike">
              <a:solidFill>
                <a:schemeClr val="dk1"/>
              </a:solidFill>
              <a:latin typeface="Cambria"/>
              <a:ea typeface="Cambria"/>
              <a:cs typeface="Cambria"/>
              <a:sym typeface="Cambria"/>
            </a:endParaRPr>
          </a:p>
        </p:txBody>
      </p:sp>
      <p:sp>
        <p:nvSpPr>
          <p:cNvPr id="606" name="Google Shape;606;p31"/>
          <p:cNvSpPr/>
          <p:nvPr/>
        </p:nvSpPr>
        <p:spPr>
          <a:xfrm>
            <a:off x="1031457" y="4804832"/>
            <a:ext cx="10132176" cy="1260065"/>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2"/>
          <p:cNvSpPr txBox="1"/>
          <p:nvPr>
            <p:ph type="title"/>
          </p:nvPr>
        </p:nvSpPr>
        <p:spPr>
          <a:xfrm>
            <a:off x="656980" y="47381"/>
            <a:ext cx="9601200" cy="599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Team log of contributions</a:t>
            </a:r>
            <a:endParaRPr/>
          </a:p>
        </p:txBody>
      </p:sp>
      <p:graphicFrame>
        <p:nvGraphicFramePr>
          <p:cNvPr id="612" name="Google Shape;612;p32"/>
          <p:cNvGraphicFramePr/>
          <p:nvPr/>
        </p:nvGraphicFramePr>
        <p:xfrm>
          <a:off x="952488" y="853513"/>
          <a:ext cx="3000000" cy="3000000"/>
        </p:xfrm>
        <a:graphic>
          <a:graphicData uri="http://schemas.openxmlformats.org/drawingml/2006/table">
            <a:tbl>
              <a:tblPr>
                <a:noFill/>
                <a:tableStyleId>{EF236E90-F324-458A-98A6-766A88E39C48}</a:tableStyleId>
              </a:tblPr>
              <a:tblGrid>
                <a:gridCol w="1469575"/>
                <a:gridCol w="1469575"/>
                <a:gridCol w="1469575"/>
                <a:gridCol w="1469575"/>
                <a:gridCol w="1469575"/>
                <a:gridCol w="1469575"/>
                <a:gridCol w="1469575"/>
              </a:tblGrid>
              <a:tr h="381000">
                <a:tc>
                  <a:txBody>
                    <a:bodyPr/>
                    <a:lstStyle/>
                    <a:p>
                      <a:pPr indent="0" lvl="0" marL="0" rtl="0" algn="l">
                        <a:spcBef>
                          <a:spcPts val="0"/>
                        </a:spcBef>
                        <a:spcAft>
                          <a:spcPts val="0"/>
                        </a:spcAft>
                        <a:buNone/>
                      </a:pPr>
                      <a:r>
                        <a:rPr b="1" lang="en-US" sz="1000">
                          <a:latin typeface="Calibri"/>
                          <a:ea typeface="Calibri"/>
                          <a:cs typeface="Calibri"/>
                          <a:sym typeface="Calibri"/>
                        </a:rPr>
                        <a:t>1st</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2nd</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3rd</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4th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–Formed project team via email.</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5th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7th</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8th</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9th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11th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12th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13th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14th</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15th</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17th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establishes group meeting routine.</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sends Chad Harper email confirmation of group formation.</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18th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19th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21st</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22nd</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23rd</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24th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25th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26th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27th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28th</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29th</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30th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31st</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13" name="Google Shape;613;p32"/>
          <p:cNvSpPr txBox="1"/>
          <p:nvPr/>
        </p:nvSpPr>
        <p:spPr>
          <a:xfrm>
            <a:off x="5657850" y="532475"/>
            <a:ext cx="8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January:</a:t>
            </a:r>
            <a:endParaRPr b="1">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102a732e6d_0_632"/>
          <p:cNvSpPr txBox="1"/>
          <p:nvPr>
            <p:ph type="title"/>
          </p:nvPr>
        </p:nvSpPr>
        <p:spPr>
          <a:xfrm>
            <a:off x="631580" y="231531"/>
            <a:ext cx="9601200" cy="599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Team log of contributions</a:t>
            </a:r>
            <a:endParaRPr/>
          </a:p>
        </p:txBody>
      </p:sp>
      <p:graphicFrame>
        <p:nvGraphicFramePr>
          <p:cNvPr id="619" name="Google Shape;619;g2102a732e6d_0_632"/>
          <p:cNvGraphicFramePr/>
          <p:nvPr/>
        </p:nvGraphicFramePr>
        <p:xfrm>
          <a:off x="952475" y="1270000"/>
          <a:ext cx="3000000" cy="3000000"/>
        </p:xfrm>
        <a:graphic>
          <a:graphicData uri="http://schemas.openxmlformats.org/drawingml/2006/table">
            <a:tbl>
              <a:tblPr>
                <a:noFill/>
                <a:tableStyleId>{EF236E90-F324-458A-98A6-766A88E39C48}</a:tableStyleId>
              </a:tblPr>
              <a:tblGrid>
                <a:gridCol w="1469575"/>
                <a:gridCol w="1469575"/>
                <a:gridCol w="1469575"/>
                <a:gridCol w="1469575"/>
                <a:gridCol w="1469575"/>
                <a:gridCol w="1469575"/>
                <a:gridCol w="1469575"/>
              </a:tblGrid>
              <a:tr h="381000">
                <a:tc>
                  <a:txBody>
                    <a:bodyPr/>
                    <a:lstStyle/>
                    <a:p>
                      <a:pPr indent="0" lvl="0" marL="0" rtl="0" algn="l">
                        <a:spcBef>
                          <a:spcPts val="0"/>
                        </a:spcBef>
                        <a:spcAft>
                          <a:spcPts val="0"/>
                        </a:spcAft>
                        <a:buNone/>
                      </a:pPr>
                      <a:r>
                        <a:rPr b="1" lang="en-US" sz="1000">
                          <a:latin typeface="Calibri"/>
                          <a:ea typeface="Calibri"/>
                          <a:cs typeface="Calibri"/>
                          <a:sym typeface="Calibri"/>
                        </a:rPr>
                        <a:t>1st</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finalizes project idea.</a:t>
                      </a:r>
                      <a:endParaRPr sz="1000">
                        <a:latin typeface="Calibri"/>
                        <a:ea typeface="Calibri"/>
                        <a:cs typeface="Calibri"/>
                        <a:sym typeface="Calibri"/>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2nd</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3rd</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4th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initial data model.</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5th</a:t>
                      </a:r>
                      <a:endParaRPr b="1" sz="1000">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US" sz="1000">
                          <a:solidFill>
                            <a:schemeClr val="dk2"/>
                          </a:solidFill>
                          <a:latin typeface="Calibri"/>
                          <a:ea typeface="Calibri"/>
                          <a:cs typeface="Calibri"/>
                          <a:sym typeface="Calibri"/>
                        </a:rPr>
                        <a:t>–Team sends email to Chad with our project idea for discussion on 2/7.</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7th</a:t>
                      </a:r>
                      <a:endParaRPr b="1" sz="1000">
                        <a:latin typeface="Calibri"/>
                        <a:ea typeface="Calibri"/>
                        <a:cs typeface="Calibri"/>
                        <a:sym typeface="Calibri"/>
                      </a:endParaRPr>
                    </a:p>
                    <a:p>
                      <a:pPr indent="0" lvl="0" marL="0" rtl="0" algn="l">
                        <a:spcBef>
                          <a:spcPts val="0"/>
                        </a:spcBef>
                        <a:spcAft>
                          <a:spcPts val="0"/>
                        </a:spcAft>
                        <a:buNone/>
                      </a:pPr>
                      <a:r>
                        <a:rPr b="1" lang="en-US" sz="1000">
                          <a:solidFill>
                            <a:schemeClr val="dk2"/>
                          </a:solidFill>
                          <a:latin typeface="Calibri"/>
                          <a:ea typeface="Calibri"/>
                          <a:cs typeface="Calibri"/>
                          <a:sym typeface="Calibri"/>
                        </a:rPr>
                        <a:t>–Team gets idea approval and feedback from Chad Harper in class.</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8th</a:t>
                      </a:r>
                      <a:endParaRPr b="1" sz="1000">
                        <a:latin typeface="Calibri"/>
                        <a:ea typeface="Calibri"/>
                        <a:cs typeface="Calibri"/>
                        <a:sym typeface="Calibri"/>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9th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creates Github repository and server.</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11th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12th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13th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14th</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15th</a:t>
                      </a:r>
                      <a:endParaRPr b="1" sz="1000">
                        <a:latin typeface="Calibri"/>
                        <a:ea typeface="Calibri"/>
                        <a:cs typeface="Calibri"/>
                        <a:sym typeface="Calibri"/>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16th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finalizes dataset for the project.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17th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18th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19th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21st</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22nd</a:t>
                      </a:r>
                      <a:endParaRPr b="1" sz="1000">
                        <a:latin typeface="Calibri"/>
                        <a:ea typeface="Calibri"/>
                        <a:cs typeface="Calibri"/>
                        <a:sym typeface="Calibri"/>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23rd</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24th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25th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27th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28th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–Andrew finds data import method via Azure.</a:t>
                      </a:r>
                      <a:endParaRPr sz="1000">
                        <a:latin typeface="Calibri"/>
                        <a:ea typeface="Calibri"/>
                        <a:cs typeface="Calibri"/>
                        <a:sym typeface="Calibri"/>
                      </a:endParaRPr>
                    </a:p>
                  </a:txBody>
                  <a:tcPr marT="91425" marB="91425" marR="91425" marL="91425"/>
                </a:tc>
              </a:tr>
            </a:tbl>
          </a:graphicData>
        </a:graphic>
      </p:graphicFrame>
      <p:sp>
        <p:nvSpPr>
          <p:cNvPr id="620" name="Google Shape;620;g2102a732e6d_0_632"/>
          <p:cNvSpPr txBox="1"/>
          <p:nvPr/>
        </p:nvSpPr>
        <p:spPr>
          <a:xfrm>
            <a:off x="5657850" y="830925"/>
            <a:ext cx="9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February</a:t>
            </a:r>
            <a:r>
              <a:rPr b="1" lang="en-US">
                <a:latin typeface="Calibri"/>
                <a:ea typeface="Calibri"/>
                <a:cs typeface="Calibri"/>
                <a:sym typeface="Calibri"/>
              </a:rPr>
              <a:t>:</a:t>
            </a:r>
            <a:endParaRPr b="1">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102a732e6d_0_638"/>
          <p:cNvSpPr txBox="1"/>
          <p:nvPr>
            <p:ph type="title"/>
          </p:nvPr>
        </p:nvSpPr>
        <p:spPr>
          <a:xfrm>
            <a:off x="631575" y="1"/>
            <a:ext cx="9601200" cy="526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sz="3000"/>
              <a:t>Team log of contributions</a:t>
            </a:r>
            <a:endParaRPr sz="3000"/>
          </a:p>
        </p:txBody>
      </p:sp>
      <p:graphicFrame>
        <p:nvGraphicFramePr>
          <p:cNvPr id="626" name="Google Shape;626;g2102a732e6d_0_638"/>
          <p:cNvGraphicFramePr/>
          <p:nvPr/>
        </p:nvGraphicFramePr>
        <p:xfrm>
          <a:off x="952488" y="594425"/>
          <a:ext cx="3000000" cy="3000000"/>
        </p:xfrm>
        <a:graphic>
          <a:graphicData uri="http://schemas.openxmlformats.org/drawingml/2006/table">
            <a:tbl>
              <a:tblPr>
                <a:noFill/>
                <a:tableStyleId>{EF236E90-F324-458A-98A6-766A88E39C48}</a:tableStyleId>
              </a:tblPr>
              <a:tblGrid>
                <a:gridCol w="1469575"/>
                <a:gridCol w="1469575"/>
                <a:gridCol w="1469575"/>
                <a:gridCol w="1469575"/>
                <a:gridCol w="1469575"/>
                <a:gridCol w="1469575"/>
                <a:gridCol w="1469575"/>
              </a:tblGrid>
              <a:tr h="381000">
                <a:tc>
                  <a:txBody>
                    <a:bodyPr/>
                    <a:lstStyle/>
                    <a:p>
                      <a:pPr indent="0" lvl="0" marL="0" rtl="0" algn="l">
                        <a:spcBef>
                          <a:spcPts val="0"/>
                        </a:spcBef>
                        <a:spcAft>
                          <a:spcPts val="0"/>
                        </a:spcAft>
                        <a:buNone/>
                      </a:pPr>
                      <a:r>
                        <a:rPr b="1" lang="en-US" sz="1000">
                          <a:latin typeface="Calibri"/>
                          <a:ea typeface="Calibri"/>
                          <a:cs typeface="Calibri"/>
                          <a:sym typeface="Calibri"/>
                        </a:rPr>
                        <a:t>1st</a:t>
                      </a:r>
                      <a:endParaRPr b="1" sz="10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2nd</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3rd</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4th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5th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7th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creates logical and conceptual data models.</a:t>
                      </a:r>
                      <a:endParaRPr sz="1000">
                        <a:latin typeface="Calibri"/>
                        <a:ea typeface="Calibri"/>
                        <a:cs typeface="Calibri"/>
                        <a:sym typeface="Calibri"/>
                      </a:endParaRPr>
                    </a:p>
                    <a:p>
                      <a:pPr indent="0" lvl="0" marL="0" rtl="0" algn="l">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US" sz="1000">
                          <a:solidFill>
                            <a:schemeClr val="dk2"/>
                          </a:solidFill>
                          <a:latin typeface="Calibri"/>
                          <a:ea typeface="Calibri"/>
                          <a:cs typeface="Calibri"/>
                          <a:sym typeface="Calibri"/>
                        </a:rPr>
                        <a:t>–Ryan creates conceptual cardinality document.</a:t>
                      </a:r>
                      <a:endParaRPr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8th</a:t>
                      </a:r>
                      <a:endParaRPr/>
                    </a:p>
                    <a:p>
                      <a:pPr indent="0" lvl="0" marL="0" rtl="0" algn="l">
                        <a:spcBef>
                          <a:spcPts val="0"/>
                        </a:spcBef>
                        <a:spcAft>
                          <a:spcPts val="0"/>
                        </a:spcAft>
                        <a:buNone/>
                      </a:pPr>
                      <a:r>
                        <a:rPr lang="en-US" sz="1000">
                          <a:latin typeface="Calibri"/>
                          <a:ea typeface="Calibri"/>
                          <a:cs typeface="Calibri"/>
                          <a:sym typeface="Calibri"/>
                        </a:rPr>
                        <a:t>–Ryan creates custom Python data import scripts.</a:t>
                      </a:r>
                      <a:endParaRPr sz="1000">
                        <a:latin typeface="Calibri"/>
                        <a:ea typeface="Calibri"/>
                        <a:cs typeface="Calibri"/>
                        <a:sym typeface="Calibri"/>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9th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10th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11th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12th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cards table.</a:t>
                      </a:r>
                      <a:endParaRPr sz="1000">
                        <a:latin typeface="Calibri"/>
                        <a:ea typeface="Calibri"/>
                        <a:cs typeface="Calibri"/>
                        <a:sym typeface="Calibri"/>
                      </a:endParaRPr>
                    </a:p>
                    <a:p>
                      <a:pPr indent="0" lvl="0" marL="0" rtl="0" algn="l">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stored procedure use cases document.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13th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14th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bills_cards and players tables.</a:t>
                      </a:r>
                      <a:endParaRPr sz="1000">
                        <a:latin typeface="Calibri"/>
                        <a:ea typeface="Calibri"/>
                        <a:cs typeface="Calibri"/>
                        <a:sym typeface="Calibri"/>
                      </a:endParaRPr>
                    </a:p>
                    <a:p>
                      <a:pPr indent="0" lvl="0" marL="0" rtl="0" algn="l">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contributes strongly to the creation of the players table.</a:t>
                      </a:r>
                      <a:endParaRPr sz="7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15th</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16th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–Andrew cleans multiple csv files for importation.</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–Andrew creates stored procedure 1.</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17th</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teams table.</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18th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–Andrew creates player_stats_by_year table.</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contributes strongly to the data integrity of the player_stats_by_year table.</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19th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20th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21st</a:t>
                      </a:r>
                      <a:endParaRPr b="1" sz="1000">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b="1" lang="en-US" sz="1000">
                          <a:latin typeface="Calibri"/>
                          <a:ea typeface="Calibri"/>
                          <a:cs typeface="Calibri"/>
                          <a:sym typeface="Calibri"/>
                        </a:rPr>
                        <a:t>22nd</a:t>
                      </a:r>
                      <a:endParaRPr/>
                    </a:p>
                    <a:p>
                      <a:pPr indent="0" lvl="0" marL="0" rtl="0" algn="l">
                        <a:spcBef>
                          <a:spcPts val="0"/>
                        </a:spcBef>
                        <a:spcAft>
                          <a:spcPts val="0"/>
                        </a:spcAft>
                        <a:buNone/>
                      </a:pPr>
                      <a:r>
                        <a:rPr lang="en-US" sz="1000">
                          <a:latin typeface="Calibri"/>
                          <a:ea typeface="Calibri"/>
                          <a:cs typeface="Calibri"/>
                          <a:sym typeface="Calibri"/>
                        </a:rPr>
                        <a:t>–Team meeting 5pm-6pm EST.</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stored procedure 5.</a:t>
                      </a:r>
                      <a:endParaRPr sz="1000">
                        <a:latin typeface="Calibri"/>
                        <a:ea typeface="Calibri"/>
                        <a:cs typeface="Calibri"/>
                        <a:sym typeface="Calibri"/>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23rd</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stored procedure 4.</a:t>
                      </a:r>
                      <a:endParaRPr sz="1000">
                        <a:latin typeface="Calibri"/>
                        <a:ea typeface="Calibri"/>
                        <a:cs typeface="Calibri"/>
                        <a:sym typeface="Calibri"/>
                      </a:endParaRPr>
                    </a:p>
                    <a:p>
                      <a:pPr indent="0" lvl="0" marL="0" rtl="0" algn="l">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contributes strongly to the function of stored procedure 4.</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24th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creates presentation deck.</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25th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–Bill imports work into presentation deck.</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26th</a:t>
                      </a:r>
                      <a:endParaRPr b="1"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27th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–Andrew imports work and contribution log into presentation deck.</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–Ryan imports work into presentation deck.</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–Final deck review 5pm-6pm EST.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US" sz="1000">
                          <a:latin typeface="Calibri"/>
                          <a:ea typeface="Calibri"/>
                          <a:cs typeface="Calibri"/>
                          <a:sym typeface="Calibri"/>
                        </a:rPr>
                        <a:t>28th</a:t>
                      </a:r>
                      <a:endParaRPr b="1"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–Video recordings 4pm-5:30pm EST.</a:t>
                      </a:r>
                      <a:endParaRPr sz="1000">
                        <a:latin typeface="Calibri"/>
                        <a:ea typeface="Calibri"/>
                        <a:cs typeface="Calibri"/>
                        <a:sym typeface="Calibri"/>
                      </a:endParaRPr>
                    </a:p>
                  </a:txBody>
                  <a:tcPr marT="91425" marB="91425" marR="91425" marL="91425"/>
                </a:tc>
              </a:tr>
            </a:tbl>
          </a:graphicData>
        </a:graphic>
      </p:graphicFrame>
      <p:sp>
        <p:nvSpPr>
          <p:cNvPr id="627" name="Google Shape;627;g2102a732e6d_0_638"/>
          <p:cNvSpPr txBox="1"/>
          <p:nvPr/>
        </p:nvSpPr>
        <p:spPr>
          <a:xfrm>
            <a:off x="5657838" y="284825"/>
            <a:ext cx="8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March</a:t>
            </a:r>
            <a:r>
              <a:rPr b="1" lang="en-US">
                <a:latin typeface="Calibri"/>
                <a:ea typeface="Calibri"/>
                <a:cs typeface="Calibri"/>
                <a:sym typeface="Calibri"/>
              </a:rPr>
              <a:t>:</a:t>
            </a:r>
            <a:endParaRPr b="1">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3"/>
          <p:cNvSpPr txBox="1"/>
          <p:nvPr>
            <p:ph type="title"/>
          </p:nvPr>
        </p:nvSpPr>
        <p:spPr>
          <a:xfrm>
            <a:off x="631580" y="142896"/>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Mapping of Required Artifacts from the Syllabus</a:t>
            </a:r>
            <a:endParaRPr/>
          </a:p>
        </p:txBody>
      </p:sp>
      <p:graphicFrame>
        <p:nvGraphicFramePr>
          <p:cNvPr id="633" name="Google Shape;633;p33"/>
          <p:cNvGraphicFramePr/>
          <p:nvPr/>
        </p:nvGraphicFramePr>
        <p:xfrm>
          <a:off x="265923" y="928127"/>
          <a:ext cx="3000000" cy="3000000"/>
        </p:xfrm>
        <a:graphic>
          <a:graphicData uri="http://schemas.openxmlformats.org/drawingml/2006/table">
            <a:tbl>
              <a:tblPr>
                <a:noFill/>
                <a:tableStyleId>{13BA3A6A-71BC-4257-A052-A2F500CFB890}</a:tableStyleId>
              </a:tblPr>
              <a:tblGrid>
                <a:gridCol w="4035500"/>
                <a:gridCol w="7487825"/>
              </a:tblGrid>
              <a:tr h="33725">
                <a:tc>
                  <a:txBody>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t>Agenda Reference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DAB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t>Artifacts listed from the syllabus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DAB3"/>
                    </a:solidFill>
                  </a:tcPr>
                </a:tc>
              </a:tr>
              <a:tr h="0">
                <a:tc gridSpan="2">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71000">
                <a:tc gridSpan="2">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Complete a team project, which demonstrates your ability to work in a team to design and implement a functional system with a database, based on what you have learned in the course. Guidelines for this are:</a:t>
                      </a:r>
                      <a:endParaRPr sz="12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DAB3"/>
                    </a:solidFill>
                  </a:tcPr>
                </a:tc>
                <a:tc hMerge="1"/>
              </a:tr>
              <a:tr h="1723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Title Page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 Work in self-assembled teams of two to three students.</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7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Introduction and project approval</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 Devise your own database to design and implement.</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6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Introduction and project approval</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 The project idea must be preapproved, prior to beginning work.</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2425">
                <a:tc gridSpan="2">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Required artifacts for team project submission are as follows: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DAB3"/>
                    </a:solidFill>
                  </a:tcPr>
                </a:tc>
                <a:tc hMerge="1"/>
              </a:tr>
              <a:tr h="3785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Introduction and project approval</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1. Document with team name, group members, and which project you will work on. If the project is your own idea, a requirements document must be submitted and approved.</a:t>
                      </a:r>
                      <a:endParaRPr sz="1200" u="none" cap="none" strike="noStrike">
                        <a:solidFill>
                          <a:schemeClr val="dk2"/>
                        </a:solidFill>
                      </a:endParaRPr>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73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Conceptual and Logical data models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2. Data analysis of the facts listing entities, attributes, and relationships in the data model.</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86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Conceptual and Logical data models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3. Conceptual data model diagram.</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8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Conceptual and Logical data models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4. Logical data model diagram.</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836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External data model and user interface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5. Identification of your external data model and data logic.</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4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External data model and user interface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6. Basic layout of all application screens.</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9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External data model and user interface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7. Diagram of each screen used in the application.</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73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Implementation:  Table build out and data migration</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8. SQL up/down script to implement the internal model with initial data.</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8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Implementation:  Table build out and data migration</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9. SQL up/down Script to load/migrate in existing data.</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48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Implementation:  SP development based on Use Cases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10. SQL up/down script of data logic for the external data model.</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11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Implementation:  SP development based on Use Cases</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 Implementation of the application itself.</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48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Appendix</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12. A team log recording individual and group contributions to the project, including when and by whom.</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24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This Deliverable</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13. A slide deck of your presentation.</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9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Separately submitted</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14. A video recording of your team presentation.</a:t>
                      </a:r>
                      <a:endParaRPr sz="12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6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Separately submitted</a:t>
                      </a:r>
                      <a:endParaRPr sz="1400" u="none" cap="none" strike="noStrike"/>
                    </a:p>
                  </a:txBody>
                  <a:tcPr marT="0" marB="0" marR="200" marL="2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15. A video reflection of what you learned from the experience, what you would do better if you had the time, etc.</a:t>
                      </a:r>
                      <a:endParaRPr sz="1400" u="none" cap="none" strike="noStrike"/>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640310" y="279889"/>
            <a:ext cx="10578548" cy="5509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Introduction and project approval</a:t>
            </a:r>
            <a:endParaRPr sz="2800"/>
          </a:p>
        </p:txBody>
      </p:sp>
      <p:sp>
        <p:nvSpPr>
          <p:cNvPr id="120" name="Google Shape;120;p6"/>
          <p:cNvSpPr txBox="1"/>
          <p:nvPr/>
        </p:nvSpPr>
        <p:spPr>
          <a:xfrm>
            <a:off x="640310" y="965325"/>
            <a:ext cx="10986000" cy="336241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2"/>
              </a:buClr>
              <a:buSzPts val="1100"/>
              <a:buFont typeface="Arial"/>
              <a:buNone/>
            </a:pPr>
            <a:r>
              <a:rPr b="1" i="1" lang="en-US" sz="1700" u="none" cap="none" strike="noStrike">
                <a:solidFill>
                  <a:srgbClr val="17394D"/>
                </a:solidFill>
                <a:latin typeface="Calibri"/>
                <a:ea typeface="Calibri"/>
                <a:cs typeface="Calibri"/>
                <a:sym typeface="Calibri"/>
              </a:rPr>
              <a:t>Data migration and cleansing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1"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Noteworthy for our project was the need for data migration/data cleansing as we were dealing with high volumes of data from different sources.  While not listed within the artifacts of deliverables, we want to mention data migration/cleansing as a part of this report.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It was difficult.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100"/>
              <a:buFont typeface="Arial"/>
              <a:buNone/>
            </a:pPr>
            <a:r>
              <a:t/>
            </a:r>
            <a:endParaRPr b="0" i="0" sz="1700" u="none" cap="none" strike="noStrike">
              <a:solidFill>
                <a:srgbClr val="17394D"/>
              </a:solidFill>
              <a:latin typeface="Calibri"/>
              <a:ea typeface="Calibri"/>
              <a:cs typeface="Calibri"/>
              <a:sym typeface="Calibri"/>
            </a:endParaRPr>
          </a:p>
          <a:p>
            <a:pPr indent="0" lvl="0" marL="0" marR="0" rtl="0" algn="l">
              <a:lnSpc>
                <a:spcPct val="115000"/>
              </a:lnSpc>
              <a:spcBef>
                <a:spcPts val="0"/>
              </a:spcBef>
              <a:spcAft>
                <a:spcPts val="0"/>
              </a:spcAft>
              <a:buClr>
                <a:schemeClr val="dk2"/>
              </a:buClr>
              <a:buSzPts val="1100"/>
              <a:buFont typeface="Arial"/>
              <a:buNone/>
            </a:pPr>
            <a:r>
              <a:rPr b="0" i="0" lang="en-US" sz="1700" u="none" cap="none" strike="noStrike">
                <a:solidFill>
                  <a:srgbClr val="17394D"/>
                </a:solidFill>
                <a:latin typeface="Calibri"/>
                <a:ea typeface="Calibri"/>
                <a:cs typeface="Calibri"/>
                <a:sym typeface="Calibri"/>
              </a:rPr>
              <a:t>Collecting data from various sources and marrying it to ensure referential integrity was a significant undertaking.  That said, we believe this would be a common task during an actual implementation.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700" u="none" cap="none" strike="noStrike">
              <a:solidFill>
                <a:srgbClr val="17394D"/>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631580" y="231531"/>
            <a:ext cx="9601200" cy="5993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Table Of Contents</a:t>
            </a:r>
            <a:endParaRPr/>
          </a:p>
        </p:txBody>
      </p:sp>
      <p:sp>
        <p:nvSpPr>
          <p:cNvPr id="126" name="Google Shape;126;p7"/>
          <p:cNvSpPr txBox="1"/>
          <p:nvPr/>
        </p:nvSpPr>
        <p:spPr>
          <a:xfrm>
            <a:off x="1152942" y="1131956"/>
            <a:ext cx="10296938"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Introduction and project approval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Cambria"/>
                <a:ea typeface="Cambria"/>
                <a:cs typeface="Cambria"/>
                <a:sym typeface="Cambria"/>
              </a:rPr>
              <a:t>Conceptual and Logical data models</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External data model and User Interface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Table buildout and data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Implementation: Stored Procedure development based on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Team Log of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	- Mapping of required artifacts from the syllabus</a:t>
            </a:r>
            <a:endParaRPr b="0" i="0" sz="2400" u="none" cap="none" strike="noStrike">
              <a:solidFill>
                <a:schemeClr val="dk1"/>
              </a:solidFill>
              <a:latin typeface="Cambria"/>
              <a:ea typeface="Cambria"/>
              <a:cs typeface="Cambria"/>
              <a:sym typeface="Cambria"/>
            </a:endParaRPr>
          </a:p>
        </p:txBody>
      </p:sp>
      <p:sp>
        <p:nvSpPr>
          <p:cNvPr id="127" name="Google Shape;127;p7"/>
          <p:cNvSpPr/>
          <p:nvPr/>
        </p:nvSpPr>
        <p:spPr>
          <a:xfrm>
            <a:off x="1031457" y="1847049"/>
            <a:ext cx="10132176" cy="514350"/>
          </a:xfrm>
          <a:prstGeom prst="rect">
            <a:avLst/>
          </a:prstGeom>
          <a:noFill/>
          <a:ln cap="flat" cmpd="sng" w="12700">
            <a:solidFill>
              <a:srgbClr val="7A3B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632335" y="64189"/>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Conceptual data model</a:t>
            </a:r>
            <a:endParaRPr sz="2800"/>
          </a:p>
        </p:txBody>
      </p:sp>
      <p:sp>
        <p:nvSpPr>
          <p:cNvPr id="133" name="Google Shape;133;p8"/>
          <p:cNvSpPr txBox="1"/>
          <p:nvPr/>
        </p:nvSpPr>
        <p:spPr>
          <a:xfrm>
            <a:off x="784125" y="559350"/>
            <a:ext cx="4270500" cy="6000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This conceptual model represents a database for baseball cards, with tables for Players, Player stats by year, Teams, Cards, and Bills cards. The Players table contains personal information about individual baseball players, while the Player stats by year table contains statistics on player performance in specific years. The Teams table represents the different baseball teams, and the Cards table contains information on the baseball cards that were produced between 1970 and 1989. Lastly, the Bill’s Card table represents cards owned by no other than Mr. Bill Steel. This table contains all relevant details about the card such as grade, population at/above grade, specification/certification number, and PSA descriptions.</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Each player's performance in a given year is associated with a specific team, and each team can have one or many player stats. This is represented by </a:t>
            </a:r>
            <a:r>
              <a:rPr lang="en-US" sz="1100">
                <a:solidFill>
                  <a:schemeClr val="dk2"/>
                </a:solidFill>
                <a:latin typeface="Calibri"/>
                <a:ea typeface="Calibri"/>
                <a:cs typeface="Calibri"/>
                <a:sym typeface="Calibri"/>
              </a:rPr>
              <a:t>a many-to-one relationship between the Player stats by year table and the Teams table. </a:t>
            </a:r>
            <a:r>
              <a:rPr lang="en-US" sz="1100">
                <a:solidFill>
                  <a:schemeClr val="dk2"/>
                </a:solidFill>
                <a:latin typeface="Calibri"/>
                <a:ea typeface="Calibri"/>
                <a:cs typeface="Calibri"/>
                <a:sym typeface="Calibri"/>
              </a:rPr>
              <a:t>Additionally, each player can have multiple records in the Player stats by year table, with each record representing the player's performance in a specific year. This is represented by a one-to-many relationship between the Players table and the Player stats by year table</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The Bills cards table represents the collection of baseball cards owned by a specific individual, and is related to the Cards table through a many-to-one relationship. This allows for tracking of  ownership of specific cards in the overall population of baseball cards represented in the Cards table. Additionally, both Cards table can have zero or one player stat in a specific year. These are represented by a many-to-one </a:t>
            </a:r>
            <a:r>
              <a:rPr lang="en-US" sz="1100">
                <a:solidFill>
                  <a:schemeClr val="dk2"/>
                </a:solidFill>
                <a:latin typeface="Calibri"/>
                <a:ea typeface="Calibri"/>
                <a:cs typeface="Calibri"/>
                <a:sym typeface="Calibri"/>
              </a:rPr>
              <a:t>relationship</a:t>
            </a:r>
            <a:r>
              <a:rPr lang="en-US" sz="1100">
                <a:solidFill>
                  <a:schemeClr val="dk2"/>
                </a:solidFill>
                <a:latin typeface="Calibri"/>
                <a:ea typeface="Calibri"/>
                <a:cs typeface="Calibri"/>
                <a:sym typeface="Calibri"/>
              </a:rPr>
              <a:t> between Cards/Bills Cards and the Player stats by year table</a:t>
            </a:r>
            <a:endParaRPr sz="1100">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sz="1700">
              <a:latin typeface="Calibri"/>
              <a:ea typeface="Calibri"/>
              <a:cs typeface="Calibri"/>
              <a:sym typeface="Calibri"/>
            </a:endParaRPr>
          </a:p>
        </p:txBody>
      </p:sp>
      <p:pic>
        <p:nvPicPr>
          <p:cNvPr id="134" name="Google Shape;134;p8"/>
          <p:cNvPicPr preferRelativeResize="0"/>
          <p:nvPr/>
        </p:nvPicPr>
        <p:blipFill>
          <a:blip r:embed="rId3">
            <a:alphaModFix/>
          </a:blip>
          <a:stretch>
            <a:fillRect/>
          </a:stretch>
        </p:blipFill>
        <p:spPr>
          <a:xfrm>
            <a:off x="5521025" y="147989"/>
            <a:ext cx="5962720" cy="59379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640310" y="96114"/>
            <a:ext cx="10578600" cy="5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Cambria"/>
              <a:buNone/>
            </a:pPr>
            <a:r>
              <a:rPr lang="en-US"/>
              <a:t>Logical data model</a:t>
            </a:r>
            <a:endParaRPr sz="2800"/>
          </a:p>
        </p:txBody>
      </p:sp>
      <p:pic>
        <p:nvPicPr>
          <p:cNvPr id="140" name="Google Shape;140;p9"/>
          <p:cNvPicPr preferRelativeResize="0"/>
          <p:nvPr/>
        </p:nvPicPr>
        <p:blipFill>
          <a:blip r:embed="rId3">
            <a:alphaModFix/>
          </a:blip>
          <a:stretch>
            <a:fillRect/>
          </a:stretch>
        </p:blipFill>
        <p:spPr>
          <a:xfrm>
            <a:off x="4699475" y="268975"/>
            <a:ext cx="7268575" cy="5871524"/>
          </a:xfrm>
          <a:prstGeom prst="rect">
            <a:avLst/>
          </a:prstGeom>
          <a:noFill/>
          <a:ln>
            <a:noFill/>
          </a:ln>
        </p:spPr>
      </p:pic>
      <p:sp>
        <p:nvSpPr>
          <p:cNvPr id="141" name="Google Shape;141;p9"/>
          <p:cNvSpPr txBox="1"/>
          <p:nvPr/>
        </p:nvSpPr>
        <p:spPr>
          <a:xfrm>
            <a:off x="428975" y="717850"/>
            <a:ext cx="4270500" cy="5805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The logical model for this baseball card database includes five tables modeled from the conceptual model: Players, Player stats by year, Teams, Cards, and Bills cards.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The Teams table represents the different baseball teams, including team code and name, and is related to the Players stats by year </a:t>
            </a:r>
            <a:r>
              <a:rPr lang="en-US" sz="1100">
                <a:solidFill>
                  <a:schemeClr val="dk2"/>
                </a:solidFill>
                <a:latin typeface="Calibri"/>
                <a:ea typeface="Calibri"/>
                <a:cs typeface="Calibri"/>
                <a:sym typeface="Calibri"/>
              </a:rPr>
              <a:t>table </a:t>
            </a:r>
            <a:r>
              <a:rPr lang="en-US" sz="1100">
                <a:solidFill>
                  <a:schemeClr val="dk2"/>
                </a:solidFill>
                <a:latin typeface="Calibri"/>
                <a:ea typeface="Calibri"/>
                <a:cs typeface="Calibri"/>
                <a:sym typeface="Calibri"/>
              </a:rPr>
              <a:t>through a foreign key. Specifically, the Players stats by year table includes a foreign key to the Teams table, allowing each player to be associated with a specific team.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The Cards table contains information on the baseball cards that were produced between 1970 and 1989, including card number, player ID, year, and other relevant details. This table is related to the Players stats by year table through a foreign key, allowing each card to be associated with a specific player and their stats for that year.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The Bills cards table represents the collection of baseball cards owned by Bill Steel, including card number and other relevant details. This table is related to the Cards table through a foreign key, allowing each bill's card to be associated with a specific card in the overall population of baseball cards represented in the Cards table. Additionally, Bills Cards relates to the Player stats by year table in the same manner as the Cards table mentioned above.</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rPr lang="en-US" sz="1100">
                <a:solidFill>
                  <a:schemeClr val="dk2"/>
                </a:solidFill>
                <a:latin typeface="Calibri"/>
                <a:ea typeface="Calibri"/>
                <a:cs typeface="Calibri"/>
                <a:sym typeface="Calibri"/>
              </a:rPr>
              <a:t>Overall, this logical model provides a structured representation of the relevant entities and relationships within the baseball card domain, allowing for effective data management and analysis.</a:t>
            </a:r>
            <a:endParaRPr sz="11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2"/>
              </a:buClr>
              <a:buSzPts val="1100"/>
              <a:buFont typeface="Arial"/>
              <a:buNone/>
            </a:pPr>
            <a:r>
              <a:t/>
            </a:r>
            <a:endParaRPr sz="1100">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sz="17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Red Line Business 16x9">
  <a:themeElements>
    <a:clrScheme name="RedLineBusiness_16x9">
      <a:dk1>
        <a:srgbClr val="514A40"/>
      </a:dk1>
      <a:lt1>
        <a:srgbClr val="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Bill</dc:creator>
</cp:coreProperties>
</file>